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4.jpeg" ContentType="image/jpeg"/>
  <Override PartName="/ppt/media/image5.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6.jpeg" ContentType="image/jpeg"/>
  <Override PartName="/ppt/notesSlides/notesSlide25.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This module takes us on a detour, motivated by (student) interest in economic inequality. We will connect this to variation in income distributions at the neighborhood level in 10.3, and with some of the mechanisms and modeling for wealth dynamics and the statistics of urban quantities in 10.2.</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Just other ways to measure aspects of the phenomenon, in the national aggregate…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This is one of the important reasons, that inequality within firms exploded.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This is more sophisticated, and speaks of inequalities of human capabilities (such as life expectancy), not just money.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So this is a rough summary of the inequality analysis literature: wealth dynamics is created in modern societies by collectives (firms, other organizations, cities, nations, other networks). So one problem that creates inequality is who gets this produced wealth. On the other hand there is the problem that once possessed it is much easier to keep wealth - even without innovation or particular merit - and so wealth should not be transmitted to new generations over time. These are just some issues, but a systematic approach to wealth dynamics is still needed…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a:r>
              <a:t>Nothing of the preceding dealt with cities, though clearly inequality is most corrosive in larger cities, such as Sa Francisco, New York City, and so on. Also, and maybe especially, in developing cities in Brazil, South Africa, other African nations.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So, as advertised, let’s start analyzing wealth dynamics more carefully, and connect it to where we left urban scaling theory, in terms of benefits minus costs, experienced by each person. This sets up two interesting problems, of statistics and of growth, which are entangled in complex systems (spoiler: this is what leads to lognormal and power law distributions).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r>
              <a:t>The reference here is that the growth of aggregate income (GDP) in a modern nation is a about 2-3% a year. Fast urbanizing and developing nations can grow faster, but typically also with larger fluctuations. A 1%/year exponential growth rate translates in its doubling in about 72 years (this is known as the  ‘rule of 72’), so 3% is about 24 years, or a generation.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The simplest model we can write is one in which resources (or wealth) grows as the difference of income minus costs, but where this process defines a growth rate as shown. This model is very general (almost inevitable), but the interesting part is in the parameters, here the growth rate which is treated as a stochastic (fluctuating) quantity with a temporal mean and a variance.  Stochastic calculus (Ito) allows us to integrate these dynamics when these are time independent to get the solution in the bottom line.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This simple equation has a number of important consequences: wealth is distributed as a lognormal (as we expected), the long term dynamics when the growth rate is positive becomes deterministic. But this characteristic time between deterministic and fluctuations dominated dynamics depends on the ratio of the volatility squared (variance) and the square of the men growth. People/organizations with large fluctuations do not perceive the growth regime, an dmay not be able to plan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This is a tangent, but it is typical that people with lower incomes experience greater fluctuations… these results are flow financial diaries, detailed temporal records of income and expenditures.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This is where we are going with it, though this module is quite standard in terms of economic (wealth, income) inequality, we want to get to the statistics of urban quantities and its origins.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Here are some trajectories out of solving the model numerically. The blue and orange trajectories have growth rates &gt;0, green is zero and red and purple below zero. Not that these are hard to distinguish in the shoe term, but the difference s obvious at longer times.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And here are a set of trajectories with the same average and volatility, showing the emergence of the lognormal.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These results also mean that for any positive growth rate, growth can be destroyed (and eventually reversed) by larger and larger fluctuations leading to a sort of critical point when t_*  goes to infinity.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So for growth to persist, we need not only a positive average growth rate but also low fluctuations. We will later compute the growth rate, but in this module will now discuss how fluctuations can be tamed. This is an example of feedback control, where the fluctuations in income minus costs are the object of control.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r>
              <a:t>This idea is fundamental in engineered systems, feedback control is one of the theories of complex systems as well, responsive for dynamical homeostasis, for example in your body.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r>
              <a:t>And is not an exotic idea, but in fact the way all of modern engineering (and much of biology) do the difficult things they do, presenting stable systems to users. So, for example, many air planes need to be automatically stabilized, so that they can be controlled, computer chips make errors but these are automatically corrected, self-driving cars are mostly based on controls of distances to other cars and road references (lines, barriers) and people an robots achieve balance dynamically.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There are many forms of achieving control, but the basics are to identify a variable that tracks the deviation between the desired state and what is observed, here \epsilon. We then build a control variable, u (here deviation from some mean income minus costs), as a function of \epsilon. The simplest is proportional to epsilon, to its time integral, and its derivative (PID controller). This leads to a damped oscillating dynamics, where \Sigma^2/M is the variance of remaining fluctuations, which can be made as small as wanted if savings are averaged over longer periods.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7" name="Shape 497"/>
          <p:cNvSpPr/>
          <p:nvPr>
            <p:ph type="sldImg"/>
          </p:nvPr>
        </p:nvSpPr>
        <p:spPr>
          <a:prstGeom prst="rect">
            <a:avLst/>
          </a:prstGeom>
        </p:spPr>
        <p:txBody>
          <a:bodyPr/>
          <a:lstStyle/>
          <a:p>
            <a:pPr/>
          </a:p>
        </p:txBody>
      </p:sp>
      <p:sp>
        <p:nvSpPr>
          <p:cNvPr id="498" name="Shape 498"/>
          <p:cNvSpPr/>
          <p:nvPr>
            <p:ph type="body" sz="quarter" idx="1"/>
          </p:nvPr>
        </p:nvSpPr>
        <p:spPr>
          <a:prstGeom prst="rect">
            <a:avLst/>
          </a:prstGeom>
        </p:spPr>
        <p:txBody>
          <a:bodyPr/>
          <a:lstStyle/>
          <a:p>
            <a:pPr/>
            <a:r>
              <a:t>This leads to small fluctuations, that are Gaussian distributed, which also mean that costs and incomes become mutually dependent variables, defining a sensible stochastic growth rate. In the absence of this type of control the growth rate and fluctuations could have been anything, and the resource statistics would not have been necessarily lognormal. </a:t>
            </a:r>
          </a:p>
          <a:p>
            <a:pPr/>
          </a:p>
          <a:p>
            <a:pPr/>
            <a:r>
              <a:t>Finally note that consumption smoothing can be achieved at many different scales, from households to groups of people, to nations.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hape 515"/>
          <p:cNvSpPr/>
          <p:nvPr>
            <p:ph type="sldImg"/>
          </p:nvPr>
        </p:nvSpPr>
        <p:spPr>
          <a:prstGeom prst="rect">
            <a:avLst/>
          </a:prstGeom>
        </p:spPr>
        <p:txBody>
          <a:bodyPr/>
          <a:lstStyle/>
          <a:p>
            <a:pPr/>
          </a:p>
        </p:txBody>
      </p:sp>
      <p:sp>
        <p:nvSpPr>
          <p:cNvPr id="516" name="Shape 516"/>
          <p:cNvSpPr/>
          <p:nvPr>
            <p:ph type="body" sz="quarter" idx="1"/>
          </p:nvPr>
        </p:nvSpPr>
        <p:spPr>
          <a:prstGeom prst="rect">
            <a:avLst/>
          </a:prstGeom>
        </p:spPr>
        <p:txBody>
          <a:bodyPr/>
          <a:lstStyle/>
          <a:p>
            <a:pPr/>
            <a:r>
              <a:t>Finally, we note a few more consequences of exponential, stochastic growth at the population level: First, its average in a population is not just the average growth but pick us a covariance between the relative magnitude of wealth and of growth rates: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Shape 528"/>
          <p:cNvSpPr/>
          <p:nvPr>
            <p:ph type="sldImg"/>
          </p:nvPr>
        </p:nvSpPr>
        <p:spPr>
          <a:prstGeom prst="rect">
            <a:avLst/>
          </a:prstGeom>
        </p:spPr>
        <p:txBody>
          <a:bodyPr/>
          <a:lstStyle/>
          <a:p>
            <a:pPr/>
          </a:p>
        </p:txBody>
      </p:sp>
      <p:sp>
        <p:nvSpPr>
          <p:cNvPr id="529" name="Shape 529"/>
          <p:cNvSpPr/>
          <p:nvPr>
            <p:ph type="body" sz="quarter" idx="1"/>
          </p:nvPr>
        </p:nvSpPr>
        <p:spPr>
          <a:prstGeom prst="rect">
            <a:avLst/>
          </a:prstGeom>
        </p:spPr>
        <p:txBody>
          <a:bodyPr/>
          <a:lstStyle/>
          <a:p>
            <a:pPr/>
            <a:r>
              <a:t>This means that - everything else being equal - population level growth (nation, city) will be largest when the covariance is maximized, and the rich experience larger growth rates. (This is because that is where the money is. However, this will create terrible inequality. This appears to be the mode of growth that the US has been on for a few decades. Note that providing better returns to poorer people instead of the richest would actually reduce the growth rate. The solution is that better conditions for poorer population must also increase the average growth rate, e.g. via education and knowledge relevant to entrepreneurship, as we will show later.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All complex systems - from organisms to cities - can be thought in terms of the interdependent dynamics of resources (energy, wealth) and information. Resources are necessary and make action possible (ultimately because of the second law of thermodynamics); information characterizes choices: what is possible and what is observed as behavior. We will look at different aspects of this general picture in cities.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p>
            <a:pPr/>
            <a:r>
              <a:t>The second effect is that if the fluctuations are population size dependent, they will result in corrections to the observed scaling exponents. This is analogous to the running of parameters with scale in statistical physics (renormalization group), but is here applied to exponential growth and the scale is population size.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Shape 549"/>
          <p:cNvSpPr/>
          <p:nvPr>
            <p:ph type="sldImg"/>
          </p:nvPr>
        </p:nvSpPr>
        <p:spPr>
          <a:prstGeom prst="rect">
            <a:avLst/>
          </a:prstGeom>
        </p:spPr>
        <p:txBody>
          <a:bodyPr/>
          <a:lstStyle/>
          <a:p>
            <a:pPr/>
          </a:p>
        </p:txBody>
      </p:sp>
      <p:sp>
        <p:nvSpPr>
          <p:cNvPr id="550" name="Shape 550"/>
          <p:cNvSpPr/>
          <p:nvPr>
            <p:ph type="body" sz="quarter" idx="1"/>
          </p:nvPr>
        </p:nvSpPr>
        <p:spPr>
          <a:prstGeom prst="rect">
            <a:avLst/>
          </a:prstGeom>
        </p:spPr>
        <p:txBody>
          <a:bodyPr/>
          <a:lstStyle/>
          <a:p>
            <a:pPr/>
            <a:r>
              <a:t>OK, with all this in hand we can return to this picture and understand it. Fluctuations in wages are approximately lognormal (but pick as small correction because wages are in income, not a resource, panel C), fluctuations change very slowly as observed…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Shape 564"/>
          <p:cNvSpPr/>
          <p:nvPr>
            <p:ph type="sldImg"/>
          </p:nvPr>
        </p:nvSpPr>
        <p:spPr>
          <a:prstGeom prst="rect">
            <a:avLst/>
          </a:prstGeom>
        </p:spPr>
        <p:txBody>
          <a:bodyPr/>
          <a:lstStyle/>
          <a:p>
            <a:pPr/>
          </a:p>
        </p:txBody>
      </p:sp>
      <p:sp>
        <p:nvSpPr>
          <p:cNvPr id="565" name="Shape 565"/>
          <p:cNvSpPr/>
          <p:nvPr>
            <p:ph type="body" sz="quarter" idx="1"/>
          </p:nvPr>
        </p:nvSpPr>
        <p:spPr>
          <a:prstGeom prst="rect">
            <a:avLst/>
          </a:prstGeom>
        </p:spPr>
        <p:txBody>
          <a:bodyPr/>
          <a:lstStyle/>
          <a:p>
            <a:pPr/>
            <a:r>
              <a:t>From the observed growth rates we can estimate that the typical timescale for the SAMIs to change is indeed decades, is the relative structure of an urban system is very slow to change and the time scale is generations.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6"/>
          <p:cNvSpPr/>
          <p:nvPr>
            <p:ph type="sldImg"/>
          </p:nvPr>
        </p:nvSpPr>
        <p:spPr>
          <a:prstGeom prst="rect">
            <a:avLst/>
          </a:prstGeom>
        </p:spPr>
        <p:txBody>
          <a:bodyPr/>
          <a:lstStyle/>
          <a:p>
            <a:pPr/>
          </a:p>
        </p:txBody>
      </p:sp>
      <p:sp>
        <p:nvSpPr>
          <p:cNvPr id="217" name="Shape 217"/>
          <p:cNvSpPr/>
          <p:nvPr>
            <p:ph type="body" sz="quarter" idx="1"/>
          </p:nvPr>
        </p:nvSpPr>
        <p:spPr>
          <a:prstGeom prst="rect">
            <a:avLst/>
          </a:prstGeom>
        </p:spPr>
        <p:txBody>
          <a:bodyPr/>
          <a:lstStyle/>
          <a:p>
            <a:pPr/>
            <a:r>
              <a:t>To motivate us, here is a quite famous picture about changes in inequality (here top 1% share of total income) over time. As is well known, the post WWII period saw low inequality because of growth, expansion of services, and progressive policies. This situation has bee inverting since the early 1980s, with dire consequences by now.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Piketty argues - in a very aggregated way- that this is because of lower returns to wages than to capital in periods when inequality increases. So, in effect, it is not because of aggregate wealth production per se, but rather its diverging payoffs to capital versus labor.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Inequality is not a well defined quantity, and can be measured in many different ways. It is related to the width (~ variance) of a distribution, but because wealth and income distributions can be very skewed, this leads to different measures.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This is another important voice on what happened in detail to the US economy over the last few decades.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So, the US is much worse in producing inequality over this period. Inequality production is not inevitable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This shows a different facet of the phenomenon, that the middle class was the least favored in terms of growth of income, with the highest incomes seeing the largest increases.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4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58"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9"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60"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61"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1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image" Target="../media/image3.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8.png"/><Relationship Id="rId4" Type="http://schemas.openxmlformats.org/officeDocument/2006/relationships/image" Target="../media/image28.png"/><Relationship Id="rId5" Type="http://schemas.openxmlformats.org/officeDocument/2006/relationships/image" Target="../media/image2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6.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41.png"/><Relationship Id="rId6" Type="http://schemas.openxmlformats.org/officeDocument/2006/relationships/image" Target="../media/image4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43.png"/><Relationship Id="rId4" Type="http://schemas.openxmlformats.org/officeDocument/2006/relationships/image" Target="../media/image4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jpeg"/><Relationship Id="rId3" Type="http://schemas.openxmlformats.org/officeDocument/2006/relationships/image" Target="../media/image4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6.png"/><Relationship Id="rId3" Type="http://schemas.openxmlformats.org/officeDocument/2006/relationships/image" Target="../media/image47.png"/><Relationship Id="rId4" Type="http://schemas.openxmlformats.org/officeDocument/2006/relationships/image" Target="../media/image13.jpeg"/><Relationship Id="rId5" Type="http://schemas.openxmlformats.org/officeDocument/2006/relationships/image" Target="../media/image4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9.png"/><Relationship Id="rId3" Type="http://schemas.openxmlformats.org/officeDocument/2006/relationships/image" Target="../media/image14.jpe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0.png"/><Relationship Id="rId3" Type="http://schemas.openxmlformats.org/officeDocument/2006/relationships/image" Target="../media/image15.jpeg"/><Relationship Id="rId4" Type="http://schemas.openxmlformats.org/officeDocument/2006/relationships/image" Target="../media/image5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jpeg"/><Relationship Id="rId3" Type="http://schemas.openxmlformats.org/officeDocument/2006/relationships/image" Target="../media/image52.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en.wikipedia.org/wiki/Limiting_factor" TargetMode="External"/><Relationship Id="rId3" Type="http://schemas.openxmlformats.org/officeDocument/2006/relationships/image" Target="../media/image54.png"/><Relationship Id="rId4" Type="http://schemas.openxmlformats.org/officeDocument/2006/relationships/image" Target="../media/image1.tif"/><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60.png"/><Relationship Id="rId11" Type="http://schemas.openxmlformats.org/officeDocument/2006/relationships/image" Target="../media/image61.png"/><Relationship Id="rId12" Type="http://schemas.openxmlformats.org/officeDocument/2006/relationships/image" Target="../media/image62.png"/><Relationship Id="rId13" Type="http://schemas.openxmlformats.org/officeDocument/2006/relationships/image" Target="../media/image63.png"/><Relationship Id="rId14" Type="http://schemas.openxmlformats.org/officeDocument/2006/relationships/image" Target="../media/image64.png"/><Relationship Id="rId15" Type="http://schemas.openxmlformats.org/officeDocument/2006/relationships/image" Target="../media/image65.png"/><Relationship Id="rId16" Type="http://schemas.openxmlformats.org/officeDocument/2006/relationships/image" Target="../media/image6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4.jpeg"/><Relationship Id="rId4" Type="http://schemas.openxmlformats.org/officeDocument/2006/relationships/image" Target="../media/image1.png"/><Relationship Id="rId5"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Luís M. A. Bettencourt 2024"/>
          <p:cNvSpPr txBox="1"/>
          <p:nvPr>
            <p:ph type="body" idx="21"/>
          </p:nvPr>
        </p:nvSpPr>
        <p:spPr>
          <a:xfrm>
            <a:off x="2652434" y="11206079"/>
            <a:ext cx="14710229"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2024</a:t>
            </a:r>
          </a:p>
        </p:txBody>
      </p:sp>
      <p:sp>
        <p:nvSpPr>
          <p:cNvPr id="171" name="Lecture 10"/>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10</a:t>
            </a:r>
          </a:p>
        </p:txBody>
      </p:sp>
      <p:sp>
        <p:nvSpPr>
          <p:cNvPr id="172" name="The differences between cities, inequality and dynamical processes"/>
          <p:cNvSpPr txBox="1"/>
          <p:nvPr>
            <p:ph type="body" sz="quarter" idx="1"/>
          </p:nvPr>
        </p:nvSpPr>
        <p:spPr>
          <a:xfrm>
            <a:off x="3825304" y="5857834"/>
            <a:ext cx="16733392" cy="1071564"/>
          </a:xfrm>
          <a:prstGeom prst="rect">
            <a:avLst/>
          </a:prstGeom>
        </p:spPr>
        <p:txBody>
          <a:bodyPr/>
          <a:lstStyle>
            <a:lvl1pPr defTabSz="356615">
              <a:defRPr sz="4055">
                <a:solidFill>
                  <a:srgbClr val="5E5E5E"/>
                </a:solidFill>
                <a:latin typeface="Helvetica"/>
                <a:ea typeface="Helvetica"/>
                <a:cs typeface="Helvetica"/>
                <a:sym typeface="Helvetica"/>
              </a:defRPr>
            </a:lvl1pPr>
          </a:lstStyle>
          <a:p>
            <a:pPr/>
            <a:r>
              <a:t>The differences between cities, inequality and dynamical processes</a:t>
            </a:r>
          </a:p>
        </p:txBody>
      </p:sp>
      <p:sp>
        <p:nvSpPr>
          <p:cNvPr id="173" name="10.1  Statistical Distributions of Urban Quantities, Inequality, stochastic processes"/>
          <p:cNvSpPr txBox="1"/>
          <p:nvPr/>
        </p:nvSpPr>
        <p:spPr>
          <a:xfrm>
            <a:off x="2710127"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10.1  Statistical Distributions of Urban Quantities, Inequality, stochastic processes</a:t>
            </a:r>
          </a:p>
        </p:txBody>
      </p:sp>
      <p:sp>
        <p:nvSpPr>
          <p:cNvPr id="174" name="IUS 4.2"/>
          <p:cNvSpPr txBox="1"/>
          <p:nvPr/>
        </p:nvSpPr>
        <p:spPr>
          <a:xfrm>
            <a:off x="21871587" y="9375775"/>
            <a:ext cx="1461924"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4.2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Screen Shot 2018-11-14 at 11.12.56 PM.png" descr="Screen Shot 2018-11-14 at 11.12.56 PM.png"/>
          <p:cNvPicPr>
            <a:picLocks noChangeAspect="1"/>
          </p:cNvPicPr>
          <p:nvPr/>
        </p:nvPicPr>
        <p:blipFill>
          <a:blip r:embed="rId3">
            <a:extLst/>
          </a:blip>
          <a:stretch>
            <a:fillRect/>
          </a:stretch>
        </p:blipFill>
        <p:spPr>
          <a:xfrm>
            <a:off x="6972331" y="10746674"/>
            <a:ext cx="9891205" cy="1247956"/>
          </a:xfrm>
          <a:prstGeom prst="rect">
            <a:avLst/>
          </a:prstGeom>
          <a:ln w="12700">
            <a:miter lim="400000"/>
          </a:ln>
        </p:spPr>
      </p:pic>
      <p:pic>
        <p:nvPicPr>
          <p:cNvPr id="249" name="Screen Shot 2018-11-14 at 11.11.13 PM.png" descr="Screen Shot 2018-11-14 at 11.11.13 PM.png"/>
          <p:cNvPicPr>
            <a:picLocks noChangeAspect="1"/>
          </p:cNvPicPr>
          <p:nvPr/>
        </p:nvPicPr>
        <p:blipFill>
          <a:blip r:embed="rId4">
            <a:extLst/>
          </a:blip>
          <a:stretch>
            <a:fillRect/>
          </a:stretch>
        </p:blipFill>
        <p:spPr>
          <a:xfrm>
            <a:off x="7568521" y="-58277"/>
            <a:ext cx="9139802" cy="10893278"/>
          </a:xfrm>
          <a:prstGeom prst="rect">
            <a:avLst/>
          </a:prstGeom>
          <a:ln w="12700">
            <a:miter lim="400000"/>
          </a:ln>
        </p:spPr>
      </p:pic>
      <p:sp>
        <p:nvSpPr>
          <p:cNvPr id="250" name="Rectangle"/>
          <p:cNvSpPr/>
          <p:nvPr/>
        </p:nvSpPr>
        <p:spPr>
          <a:xfrm>
            <a:off x="5784056" y="7765256"/>
            <a:ext cx="1785938" cy="428401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1" name="Rectangle"/>
          <p:cNvSpPr/>
          <p:nvPr/>
        </p:nvSpPr>
        <p:spPr>
          <a:xfrm>
            <a:off x="16406812" y="-77019"/>
            <a:ext cx="1785938" cy="1212629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2" name="between 1980-2016"/>
          <p:cNvSpPr txBox="1"/>
          <p:nvPr/>
        </p:nvSpPr>
        <p:spPr>
          <a:xfrm>
            <a:off x="16046084" y="431372"/>
            <a:ext cx="3614675"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between 1980-2016</a:t>
            </a:r>
          </a:p>
        </p:txBody>
      </p:sp>
      <p:sp>
        <p:nvSpPr>
          <p:cNvPr id="253" name="credit: Stiglitz, Scientific American (2018)"/>
          <p:cNvSpPr txBox="1"/>
          <p:nvPr/>
        </p:nvSpPr>
        <p:spPr>
          <a:xfrm>
            <a:off x="13287311" y="12724575"/>
            <a:ext cx="7334378"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Stiglitz, Scientific American (2018)</a:t>
            </a:r>
          </a:p>
        </p:txBody>
      </p:sp>
      <p:sp>
        <p:nvSpPr>
          <p:cNvPr id="254" name="income = wages + capital rents"/>
          <p:cNvSpPr txBox="1"/>
          <p:nvPr/>
        </p:nvSpPr>
        <p:spPr>
          <a:xfrm>
            <a:off x="752120" y="9320425"/>
            <a:ext cx="596320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income = wages + capital rents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8" name="Screen Shot 2019-11-18 at 10.00.08 PM.png" descr="Screen Shot 2019-11-18 at 10.00.08 PM.png"/>
          <p:cNvPicPr>
            <a:picLocks noChangeAspect="1"/>
          </p:cNvPicPr>
          <p:nvPr/>
        </p:nvPicPr>
        <p:blipFill>
          <a:blip r:embed="rId3">
            <a:extLst/>
          </a:blip>
          <a:stretch>
            <a:fillRect/>
          </a:stretch>
        </p:blipFill>
        <p:spPr>
          <a:xfrm>
            <a:off x="1678242" y="-111998"/>
            <a:ext cx="17369440" cy="13601665"/>
          </a:xfrm>
          <a:prstGeom prst="rect">
            <a:avLst/>
          </a:prstGeom>
          <a:ln w="12700">
            <a:miter lim="400000"/>
          </a:ln>
        </p:spPr>
      </p:pic>
      <p:sp>
        <p:nvSpPr>
          <p:cNvPr id="259" name="20 Facts About U.S. Inequality that Everyone Should Know"/>
          <p:cNvSpPr txBox="1"/>
          <p:nvPr/>
        </p:nvSpPr>
        <p:spPr>
          <a:xfrm>
            <a:off x="13845198" y="12986513"/>
            <a:ext cx="1046010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20 Facts About U.S. Inequality that Everyone Should Know</a:t>
            </a:r>
          </a:p>
        </p:txBody>
      </p:sp>
      <p:sp>
        <p:nvSpPr>
          <p:cNvPr id="260" name="Line"/>
          <p:cNvSpPr/>
          <p:nvPr/>
        </p:nvSpPr>
        <p:spPr>
          <a:xfrm>
            <a:off x="1745400" y="2877198"/>
            <a:ext cx="16799692" cy="1"/>
          </a:xfrm>
          <a:prstGeom prst="line">
            <a:avLst/>
          </a:prstGeom>
          <a:ln w="25400">
            <a:solidFill>
              <a:srgbClr val="000000"/>
            </a:solidFill>
            <a:miter lim="400000"/>
          </a:ln>
        </p:spPr>
        <p:txBody>
          <a:bodyPr lIns="50800" tIns="50800" rIns="50800" bIns="50800" anchor="ctr"/>
          <a:lstStyle/>
          <a:p>
            <a:pPr/>
          </a:p>
        </p:txBody>
      </p:sp>
      <p:sp>
        <p:nvSpPr>
          <p:cNvPr id="261" name="Line"/>
          <p:cNvSpPr/>
          <p:nvPr/>
        </p:nvSpPr>
        <p:spPr>
          <a:xfrm>
            <a:off x="9519775" y="2421187"/>
            <a:ext cx="8341441" cy="1"/>
          </a:xfrm>
          <a:prstGeom prst="line">
            <a:avLst/>
          </a:prstGeom>
          <a:ln w="25400">
            <a:solidFill>
              <a:srgbClr val="000000"/>
            </a:solidFill>
            <a:miter lim="400000"/>
          </a:ln>
        </p:spPr>
        <p:txBody>
          <a:bodyPr lIns="50800" tIns="50800" rIns="50800" bIns="50800" anchor="ctr"/>
          <a:lstStyle/>
          <a:p>
            <a:pPr/>
          </a:p>
        </p:txBody>
      </p:sp>
      <p:sp>
        <p:nvSpPr>
          <p:cNvPr id="262" name="Line"/>
          <p:cNvSpPr/>
          <p:nvPr/>
        </p:nvSpPr>
        <p:spPr>
          <a:xfrm>
            <a:off x="1963116" y="3295108"/>
            <a:ext cx="16364260" cy="1"/>
          </a:xfrm>
          <a:prstGeom prst="line">
            <a:avLst/>
          </a:prstGeom>
          <a:ln w="25400">
            <a:solidFill>
              <a:srgbClr val="000000"/>
            </a:solidFill>
            <a:miter lim="400000"/>
          </a:ln>
        </p:spPr>
        <p:txBody>
          <a:bodyPr lIns="50800" tIns="50800" rIns="50800" bIns="50800" anchor="ctr"/>
          <a:lstStyle/>
          <a:p>
            <a:pPr/>
          </a:p>
        </p:txBody>
      </p:sp>
      <p:sp>
        <p:nvSpPr>
          <p:cNvPr id="263" name="Line"/>
          <p:cNvSpPr/>
          <p:nvPr/>
        </p:nvSpPr>
        <p:spPr>
          <a:xfrm>
            <a:off x="1963116" y="3713019"/>
            <a:ext cx="5529508" cy="1"/>
          </a:xfrm>
          <a:prstGeom prst="line">
            <a:avLst/>
          </a:prstGeom>
          <a:ln w="25400">
            <a:solidFill>
              <a:srgbClr val="000000"/>
            </a:solidFill>
            <a:miter lim="400000"/>
          </a:ln>
        </p:spPr>
        <p:txBody>
          <a:bodyPr lIns="50800" tIns="50800" rIns="50800" bIns="50800" anchor="ctr"/>
          <a:lstStyle/>
          <a:p>
            <a:pPr/>
          </a:p>
        </p:txBody>
      </p:sp>
      <p:sp>
        <p:nvSpPr>
          <p:cNvPr id="264" name="Nation wide"/>
          <p:cNvSpPr txBox="1"/>
          <p:nvPr/>
        </p:nvSpPr>
        <p:spPr>
          <a:xfrm>
            <a:off x="13691102" y="5966567"/>
            <a:ext cx="234259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Nation wide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Screen Shot 2019-11-18 at 9.58.46 PM.png" descr="Screen Shot 2019-11-18 at 9.58.46 PM.png"/>
          <p:cNvPicPr>
            <a:picLocks noChangeAspect="1"/>
          </p:cNvPicPr>
          <p:nvPr/>
        </p:nvPicPr>
        <p:blipFill>
          <a:blip r:embed="rId3">
            <a:extLst/>
          </a:blip>
          <a:stretch>
            <a:fillRect/>
          </a:stretch>
        </p:blipFill>
        <p:spPr>
          <a:xfrm>
            <a:off x="3048000" y="144811"/>
            <a:ext cx="19080282" cy="12891093"/>
          </a:xfrm>
          <a:prstGeom prst="rect">
            <a:avLst/>
          </a:prstGeom>
          <a:ln w="12700">
            <a:miter lim="400000"/>
          </a:ln>
        </p:spPr>
      </p:pic>
      <p:sp>
        <p:nvSpPr>
          <p:cNvPr id="269" name="20 Facts About U.S. Inequality that Everyone Should Know"/>
          <p:cNvSpPr txBox="1"/>
          <p:nvPr/>
        </p:nvSpPr>
        <p:spPr>
          <a:xfrm>
            <a:off x="10292722" y="12986513"/>
            <a:ext cx="1046010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20 Facts About U.S. Inequality that Everyone Should Know</a:t>
            </a:r>
          </a:p>
        </p:txBody>
      </p:sp>
      <p:sp>
        <p:nvSpPr>
          <p:cNvPr id="270" name="from: 20 Facts About U.S. Inequality that Everyone Should Know"/>
          <p:cNvSpPr txBox="1"/>
          <p:nvPr/>
        </p:nvSpPr>
        <p:spPr>
          <a:xfrm>
            <a:off x="9427281" y="12986513"/>
            <a:ext cx="11476610"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from: 20 Facts About U.S. Inequality that Everyone Should Know</a:t>
            </a:r>
          </a:p>
        </p:txBody>
      </p:sp>
      <p:sp>
        <p:nvSpPr>
          <p:cNvPr id="271" name="Line"/>
          <p:cNvSpPr/>
          <p:nvPr/>
        </p:nvSpPr>
        <p:spPr>
          <a:xfrm>
            <a:off x="7044032" y="1820039"/>
            <a:ext cx="14299562" cy="1"/>
          </a:xfrm>
          <a:prstGeom prst="line">
            <a:avLst/>
          </a:prstGeom>
          <a:ln w="25400">
            <a:solidFill>
              <a:srgbClr val="000000"/>
            </a:solidFill>
            <a:miter lim="400000"/>
          </a:ln>
        </p:spPr>
        <p:txBody>
          <a:bodyPr lIns="50800" tIns="50800" rIns="50800" bIns="50800" anchor="ctr"/>
          <a:lstStyle/>
          <a:p>
            <a:pPr/>
          </a:p>
        </p:txBody>
      </p:sp>
      <p:sp>
        <p:nvSpPr>
          <p:cNvPr id="272" name="Within firms"/>
          <p:cNvSpPr txBox="1"/>
          <p:nvPr/>
        </p:nvSpPr>
        <p:spPr>
          <a:xfrm>
            <a:off x="16446286" y="3598250"/>
            <a:ext cx="234218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Within firms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Screenshot 2024-10-31 at 11.19.46 AM.png" descr="Screenshot 2024-10-31 at 11.19.46 AM.png"/>
          <p:cNvPicPr>
            <a:picLocks noChangeAspect="1"/>
          </p:cNvPicPr>
          <p:nvPr/>
        </p:nvPicPr>
        <p:blipFill>
          <a:blip r:embed="rId2">
            <a:extLst/>
          </a:blip>
          <a:stretch>
            <a:fillRect/>
          </a:stretch>
        </p:blipFill>
        <p:spPr>
          <a:xfrm>
            <a:off x="871653" y="1162695"/>
            <a:ext cx="10445767" cy="11390610"/>
          </a:xfrm>
          <a:prstGeom prst="rect">
            <a:avLst/>
          </a:prstGeom>
          <a:ln w="12700">
            <a:miter lim="400000"/>
          </a:ln>
        </p:spPr>
      </p:pic>
      <p:pic>
        <p:nvPicPr>
          <p:cNvPr id="277" name="Screenshot 2024-10-31 at 11.21.56 AM.png" descr="Screenshot 2024-10-31 at 11.21.56 AM.png"/>
          <p:cNvPicPr>
            <a:picLocks noChangeAspect="1"/>
          </p:cNvPicPr>
          <p:nvPr/>
        </p:nvPicPr>
        <p:blipFill>
          <a:blip r:embed="rId3">
            <a:extLst/>
          </a:blip>
          <a:stretch>
            <a:fillRect/>
          </a:stretch>
        </p:blipFill>
        <p:spPr>
          <a:xfrm>
            <a:off x="12028085" y="1162695"/>
            <a:ext cx="11353325" cy="11390610"/>
          </a:xfrm>
          <a:prstGeom prst="rect">
            <a:avLst/>
          </a:prstGeom>
          <a:ln w="12700">
            <a:miter lim="400000"/>
          </a:ln>
        </p:spPr>
      </p:pic>
      <p:sp>
        <p:nvSpPr>
          <p:cNvPr id="278" name="https://www.epi.org/publication/ceo-pay-in-2022/#fig-a"/>
          <p:cNvSpPr txBox="1"/>
          <p:nvPr/>
        </p:nvSpPr>
        <p:spPr>
          <a:xfrm>
            <a:off x="504860" y="13076345"/>
            <a:ext cx="765810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https://www.epi.org/publication/ceo-pay-in-2022/#fig-a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Screen Shot 2019-11-18 at 9.57.26 PM.png" descr="Screen Shot 2019-11-18 at 9.57.26 PM.png"/>
          <p:cNvPicPr>
            <a:picLocks noChangeAspect="1"/>
          </p:cNvPicPr>
          <p:nvPr/>
        </p:nvPicPr>
        <p:blipFill>
          <a:blip r:embed="rId2">
            <a:extLst/>
          </a:blip>
          <a:stretch>
            <a:fillRect/>
          </a:stretch>
        </p:blipFill>
        <p:spPr>
          <a:xfrm>
            <a:off x="3048000" y="110134"/>
            <a:ext cx="19407958" cy="12759434"/>
          </a:xfrm>
          <a:prstGeom prst="rect">
            <a:avLst/>
          </a:prstGeom>
          <a:ln w="12700">
            <a:miter lim="400000"/>
          </a:ln>
        </p:spPr>
      </p:pic>
      <p:sp>
        <p:nvSpPr>
          <p:cNvPr id="281" name="Line"/>
          <p:cNvSpPr/>
          <p:nvPr/>
        </p:nvSpPr>
        <p:spPr>
          <a:xfrm flipV="1">
            <a:off x="14692939" y="8714665"/>
            <a:ext cx="1" cy="169331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2" name="20 Facts About U.S. Inequality that Everyone Should Know"/>
          <p:cNvSpPr txBox="1"/>
          <p:nvPr/>
        </p:nvSpPr>
        <p:spPr>
          <a:xfrm>
            <a:off x="10292722" y="12986513"/>
            <a:ext cx="1046010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20 Facts About U.S. Inequality that Everyone Should Know</a:t>
            </a:r>
          </a:p>
        </p:txBody>
      </p:sp>
      <p:sp>
        <p:nvSpPr>
          <p:cNvPr id="283" name="from: 20 Facts About U.S. Inequality that Everyone Should Know"/>
          <p:cNvSpPr txBox="1"/>
          <p:nvPr/>
        </p:nvSpPr>
        <p:spPr>
          <a:xfrm>
            <a:off x="9427281" y="12986513"/>
            <a:ext cx="11476610"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from: 20 Facts About U.S. Inequality that Everyone Should Know</a:t>
            </a:r>
          </a:p>
        </p:txBody>
      </p:sp>
      <p:sp>
        <p:nvSpPr>
          <p:cNvPr id="284" name="Intergenerational"/>
          <p:cNvSpPr txBox="1"/>
          <p:nvPr/>
        </p:nvSpPr>
        <p:spPr>
          <a:xfrm>
            <a:off x="16551606" y="3598250"/>
            <a:ext cx="3291537"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Intergenerational</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6" name="Screen Shot 2021-10-26 at 12.10.03 PM.pdf" descr="Screen Shot 2021-10-26 at 12.10.03 PM.pdf"/>
          <p:cNvPicPr>
            <a:picLocks noChangeAspect="1"/>
          </p:cNvPicPr>
          <p:nvPr/>
        </p:nvPicPr>
        <p:blipFill>
          <a:blip r:embed="rId3">
            <a:extLst/>
          </a:blip>
          <a:stretch>
            <a:fillRect/>
          </a:stretch>
        </p:blipFill>
        <p:spPr>
          <a:xfrm>
            <a:off x="7645400" y="6113539"/>
            <a:ext cx="9093200" cy="3581401"/>
          </a:xfrm>
          <a:prstGeom prst="rect">
            <a:avLst/>
          </a:prstGeom>
          <a:ln w="12700">
            <a:miter lim="400000"/>
          </a:ln>
        </p:spPr>
      </p:pic>
      <p:sp>
        <p:nvSpPr>
          <p:cNvPr id="287" name="If you are interested in the general moral philosophy of inequality, I recommend:"/>
          <p:cNvSpPr txBox="1"/>
          <p:nvPr/>
        </p:nvSpPr>
        <p:spPr>
          <a:xfrm>
            <a:off x="4146428" y="849237"/>
            <a:ext cx="14181989"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If you are interested in the general moral philosophy of inequality, I recommend: </a:t>
            </a:r>
          </a:p>
        </p:txBody>
      </p:sp>
      <p:sp>
        <p:nvSpPr>
          <p:cNvPr id="288" name="https://www.ophi.org.uk/wp-content/uploads/Sen-1979_Equality-of-What.pdf"/>
          <p:cNvSpPr txBox="1"/>
          <p:nvPr/>
        </p:nvSpPr>
        <p:spPr>
          <a:xfrm>
            <a:off x="12890588" y="12843393"/>
            <a:ext cx="1066190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https://www.ophi.org.uk/wp-content/uploads/Sen-1979_Equality-of-What.pdf</a:t>
            </a:r>
          </a:p>
        </p:txBody>
      </p:sp>
      <p:pic>
        <p:nvPicPr>
          <p:cNvPr id="289" name="Screen Shot 2021-10-26 at 12.15.09 PM.pdf" descr="Screen Shot 2021-10-26 at 12.15.09 PM.pdf"/>
          <p:cNvPicPr>
            <a:picLocks noChangeAspect="1"/>
          </p:cNvPicPr>
          <p:nvPr/>
        </p:nvPicPr>
        <p:blipFill>
          <a:blip r:embed="rId4">
            <a:extLst/>
          </a:blip>
          <a:stretch>
            <a:fillRect/>
          </a:stretch>
        </p:blipFill>
        <p:spPr>
          <a:xfrm>
            <a:off x="14242406" y="1720176"/>
            <a:ext cx="9262033" cy="2377717"/>
          </a:xfrm>
          <a:prstGeom prst="rect">
            <a:avLst/>
          </a:prstGeom>
          <a:ln w="12700">
            <a:miter lim="400000"/>
          </a:ln>
        </p:spPr>
      </p:pic>
      <p:sp>
        <p:nvSpPr>
          <p:cNvPr id="290" name="In your reading list (optional)"/>
          <p:cNvSpPr txBox="1"/>
          <p:nvPr/>
        </p:nvSpPr>
        <p:spPr>
          <a:xfrm>
            <a:off x="18626830" y="11788740"/>
            <a:ext cx="543773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 your reading list (optional)</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Two Different Issues:"/>
          <p:cNvSpPr txBox="1"/>
          <p:nvPr/>
        </p:nvSpPr>
        <p:spPr>
          <a:xfrm>
            <a:off x="10096233" y="1133416"/>
            <a:ext cx="41915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Two Different Issues:</a:t>
            </a:r>
          </a:p>
        </p:txBody>
      </p:sp>
      <p:sp>
        <p:nvSpPr>
          <p:cNvPr id="295" name="Transmission of wealth over time"/>
          <p:cNvSpPr txBox="1"/>
          <p:nvPr/>
        </p:nvSpPr>
        <p:spPr>
          <a:xfrm>
            <a:off x="3747785" y="6557138"/>
            <a:ext cx="5922773"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Transmission of wealth over time</a:t>
            </a:r>
          </a:p>
        </p:txBody>
      </p:sp>
      <p:sp>
        <p:nvSpPr>
          <p:cNvPr id="296" name="Allocation of production returns as Income"/>
          <p:cNvSpPr txBox="1"/>
          <p:nvPr/>
        </p:nvSpPr>
        <p:spPr>
          <a:xfrm>
            <a:off x="12991703" y="6557138"/>
            <a:ext cx="7651751"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Allocation of production returns as Income</a:t>
            </a:r>
          </a:p>
        </p:txBody>
      </p:sp>
      <p:sp>
        <p:nvSpPr>
          <p:cNvPr id="297" name="wealth “dynamics”"/>
          <p:cNvSpPr txBox="1"/>
          <p:nvPr/>
        </p:nvSpPr>
        <p:spPr>
          <a:xfrm>
            <a:off x="4975307" y="8312884"/>
            <a:ext cx="378919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wealth “dynamics”</a:t>
            </a:r>
          </a:p>
        </p:txBody>
      </p:sp>
      <p:sp>
        <p:nvSpPr>
          <p:cNvPr id="298" name="income: labor vs capital"/>
          <p:cNvSpPr txBox="1"/>
          <p:nvPr/>
        </p:nvSpPr>
        <p:spPr>
          <a:xfrm>
            <a:off x="14437737" y="8312884"/>
            <a:ext cx="475968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income: labor vs capital</a:t>
            </a:r>
          </a:p>
        </p:txBody>
      </p:sp>
      <p:sp>
        <p:nvSpPr>
          <p:cNvPr id="299" name="Marx, Stieglitz, …"/>
          <p:cNvSpPr txBox="1"/>
          <p:nvPr/>
        </p:nvSpPr>
        <p:spPr>
          <a:xfrm>
            <a:off x="15043070" y="4080212"/>
            <a:ext cx="354901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Marx, Stieglitz, …</a:t>
            </a:r>
          </a:p>
        </p:txBody>
      </p:sp>
      <p:sp>
        <p:nvSpPr>
          <p:cNvPr id="300" name="Piketty, Bowles,…"/>
          <p:cNvSpPr txBox="1"/>
          <p:nvPr/>
        </p:nvSpPr>
        <p:spPr>
          <a:xfrm>
            <a:off x="4893211" y="4080212"/>
            <a:ext cx="36319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Piketty, Bowles,…</a:t>
            </a:r>
          </a:p>
        </p:txBody>
      </p:sp>
      <p:sp>
        <p:nvSpPr>
          <p:cNvPr id="301" name="firms…"/>
          <p:cNvSpPr txBox="1"/>
          <p:nvPr/>
        </p:nvSpPr>
        <p:spPr>
          <a:xfrm>
            <a:off x="12620113" y="9504060"/>
            <a:ext cx="8394930"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firms</a:t>
            </a:r>
          </a:p>
          <a:p>
            <a:pPr defTabSz="821531">
              <a:defRPr b="1" sz="3200">
                <a:solidFill>
                  <a:srgbClr val="000000"/>
                </a:solidFill>
              </a:defRPr>
            </a:pPr>
            <a:r>
              <a:t>government: redistribution, social services</a:t>
            </a:r>
          </a:p>
        </p:txBody>
      </p:sp>
      <p:sp>
        <p:nvSpPr>
          <p:cNvPr id="302" name="depreciation, expropriation…"/>
          <p:cNvSpPr txBox="1"/>
          <p:nvPr/>
        </p:nvSpPr>
        <p:spPr>
          <a:xfrm>
            <a:off x="3823721" y="9504060"/>
            <a:ext cx="6040654"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depreciation, expropriation</a:t>
            </a:r>
          </a:p>
          <a:p>
            <a:pPr defTabSz="821531">
              <a:defRPr b="1" sz="3200">
                <a:solidFill>
                  <a:srgbClr val="000000"/>
                </a:solidFill>
              </a:defRPr>
            </a:pPr>
            <a:r>
              <a:t>government: inheritance taxes</a:t>
            </a:r>
          </a:p>
        </p:txBody>
      </p:sp>
      <p:sp>
        <p:nvSpPr>
          <p:cNvPr id="303" name="Line"/>
          <p:cNvSpPr/>
          <p:nvPr/>
        </p:nvSpPr>
        <p:spPr>
          <a:xfrm flipH="1">
            <a:off x="9054331" y="1797483"/>
            <a:ext cx="2878709" cy="4061194"/>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4" name="Line"/>
          <p:cNvSpPr/>
          <p:nvPr/>
        </p:nvSpPr>
        <p:spPr>
          <a:xfrm>
            <a:off x="12254507" y="1833322"/>
            <a:ext cx="2319836" cy="4125493"/>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5" name="Origins of wealth inequality"/>
          <p:cNvSpPr txBox="1"/>
          <p:nvPr/>
        </p:nvSpPr>
        <p:spPr>
          <a:xfrm>
            <a:off x="9731819" y="306875"/>
            <a:ext cx="4920362"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Origins of wealth inequality</a:t>
            </a:r>
          </a:p>
        </p:txBody>
      </p:sp>
      <p:sp>
        <p:nvSpPr>
          <p:cNvPr id="306" name="Policy solutions :"/>
          <p:cNvSpPr txBox="1"/>
          <p:nvPr/>
        </p:nvSpPr>
        <p:spPr>
          <a:xfrm>
            <a:off x="266013" y="9772347"/>
            <a:ext cx="3299664"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Policy solutions :</a:t>
            </a:r>
          </a:p>
        </p:txBody>
      </p:sp>
      <p:pic>
        <p:nvPicPr>
          <p:cNvPr id="307" name="Screenshot 2024-10-31 at 11.16.40 AM.png" descr="Screenshot 2024-10-31 at 11.16.40 AM.png"/>
          <p:cNvPicPr>
            <a:picLocks noChangeAspect="1"/>
          </p:cNvPicPr>
          <p:nvPr/>
        </p:nvPicPr>
        <p:blipFill>
          <a:blip r:embed="rId3">
            <a:extLst/>
          </a:blip>
          <a:stretch>
            <a:fillRect/>
          </a:stretch>
        </p:blipFill>
        <p:spPr>
          <a:xfrm>
            <a:off x="793298" y="10888869"/>
            <a:ext cx="7501733" cy="2401256"/>
          </a:xfrm>
          <a:prstGeom prst="rect">
            <a:avLst/>
          </a:prstGeom>
          <a:ln w="12700">
            <a:miter lim="400000"/>
          </a:ln>
        </p:spPr>
      </p:pic>
      <p:sp>
        <p:nvSpPr>
          <p:cNvPr id="308" name="https://harris.uchicago.edu/research-impact/centers-institutes/stone-center"/>
          <p:cNvSpPr txBox="1"/>
          <p:nvPr/>
        </p:nvSpPr>
        <p:spPr>
          <a:xfrm>
            <a:off x="751319" y="13277336"/>
            <a:ext cx="1040008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https://harris.uchicago.edu/research-impact/centers-institutes/stone-center</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4" name="Oval"/>
          <p:cNvGrpSpPr/>
          <p:nvPr/>
        </p:nvGrpSpPr>
        <p:grpSpPr>
          <a:xfrm>
            <a:off x="8044454" y="3032286"/>
            <a:ext cx="8295092" cy="7651428"/>
            <a:chOff x="0" y="0"/>
            <a:chExt cx="8295090" cy="7651427"/>
          </a:xfrm>
        </p:grpSpPr>
        <p:sp>
          <p:nvSpPr>
            <p:cNvPr id="313" name="Oval"/>
            <p:cNvSpPr/>
            <p:nvPr/>
          </p:nvSpPr>
          <p:spPr>
            <a:xfrm>
              <a:off x="50800" y="50800"/>
              <a:ext cx="8193491" cy="7549828"/>
            </a:xfrm>
            <a:prstGeom prst="ellipse">
              <a:avLst/>
            </a:prstGeom>
            <a:solidFill>
              <a:schemeClr val="accent1">
                <a:alpha val="58133"/>
              </a:schemeClr>
            </a:solidFill>
            <a:ln>
              <a:noFill/>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312" name="Oval Oval" descr="Oval Oval"/>
            <p:cNvPicPr>
              <a:picLocks noChangeAspect="0"/>
            </p:cNvPicPr>
            <p:nvPr/>
          </p:nvPicPr>
          <p:blipFill>
            <a:blip r:embed="rId3">
              <a:alphaModFix amt="58133"/>
              <a:extLst/>
            </a:blip>
            <a:stretch>
              <a:fillRect/>
            </a:stretch>
          </p:blipFill>
          <p:spPr>
            <a:xfrm>
              <a:off x="-1" y="-1"/>
              <a:ext cx="8295092" cy="7651429"/>
            </a:xfrm>
            <a:prstGeom prst="rect">
              <a:avLst/>
            </a:prstGeom>
            <a:effectLst/>
          </p:spPr>
        </p:pic>
      </p:grpSp>
      <p:sp>
        <p:nvSpPr>
          <p:cNvPr id="315" name="equilibrium + scaling"/>
          <p:cNvSpPr txBox="1"/>
          <p:nvPr/>
        </p:nvSpPr>
        <p:spPr>
          <a:xfrm>
            <a:off x="9990951" y="4720137"/>
            <a:ext cx="416674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equilibrium + scaling</a:t>
            </a:r>
          </a:p>
        </p:txBody>
      </p:sp>
      <p:sp>
        <p:nvSpPr>
          <p:cNvPr id="316" name="statistics"/>
          <p:cNvSpPr txBox="1"/>
          <p:nvPr/>
        </p:nvSpPr>
        <p:spPr>
          <a:xfrm>
            <a:off x="8358989" y="7106149"/>
            <a:ext cx="191569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statistics</a:t>
            </a:r>
          </a:p>
        </p:txBody>
      </p:sp>
      <p:sp>
        <p:nvSpPr>
          <p:cNvPr id="317" name="growth"/>
          <p:cNvSpPr txBox="1"/>
          <p:nvPr/>
        </p:nvSpPr>
        <p:spPr>
          <a:xfrm>
            <a:off x="14251490" y="7106149"/>
            <a:ext cx="151782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growth</a:t>
            </a:r>
          </a:p>
        </p:txBody>
      </p:sp>
      <p:sp>
        <p:nvSpPr>
          <p:cNvPr id="318" name="Where does this all fit with Cities?"/>
          <p:cNvSpPr txBox="1"/>
          <p:nvPr/>
        </p:nvSpPr>
        <p:spPr>
          <a:xfrm>
            <a:off x="8833954" y="1562041"/>
            <a:ext cx="671609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Where does this all fit with Cities?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4"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2. The Problem of Growth"/>
          <p:cNvSpPr txBox="1"/>
          <p:nvPr/>
        </p:nvSpPr>
        <p:spPr>
          <a:xfrm>
            <a:off x="5011896" y="9607519"/>
            <a:ext cx="4658996"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2. The Problem of Growth</a:t>
            </a:r>
          </a:p>
        </p:txBody>
      </p:sp>
      <p:sp>
        <p:nvSpPr>
          <p:cNvPr id="323" name="1. The Problem of Statistics"/>
          <p:cNvSpPr txBox="1"/>
          <p:nvPr/>
        </p:nvSpPr>
        <p:spPr>
          <a:xfrm>
            <a:off x="5010372" y="6557138"/>
            <a:ext cx="5004944"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1. The Problem of Statistics</a:t>
            </a:r>
          </a:p>
        </p:txBody>
      </p:sp>
      <p:sp>
        <p:nvSpPr>
          <p:cNvPr id="324" name="Economic Growth and Cities: Surplus from spatial “equilibrium”"/>
          <p:cNvSpPr txBox="1"/>
          <p:nvPr/>
        </p:nvSpPr>
        <p:spPr>
          <a:xfrm>
            <a:off x="4079624" y="1134067"/>
            <a:ext cx="15756992" cy="77510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Economic Growth and Cities: Surplus from spatial “equilibrium”</a:t>
            </a:r>
          </a:p>
        </p:txBody>
      </p:sp>
      <p:sp>
        <p:nvSpPr>
          <p:cNvPr id="325" name="diversity, inequality: broad distributions of wealth"/>
          <p:cNvSpPr txBox="1"/>
          <p:nvPr/>
        </p:nvSpPr>
        <p:spPr>
          <a:xfrm>
            <a:off x="6224022" y="7597323"/>
            <a:ext cx="963566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diversity, inequality: broad distributions of wealth</a:t>
            </a:r>
          </a:p>
        </p:txBody>
      </p:sp>
      <p:sp>
        <p:nvSpPr>
          <p:cNvPr id="326" name="cities are not static: they grow at a few percent a year!! good or bad?"/>
          <p:cNvSpPr txBox="1"/>
          <p:nvPr/>
        </p:nvSpPr>
        <p:spPr>
          <a:xfrm>
            <a:off x="6259434" y="10994865"/>
            <a:ext cx="1346192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cities are not static: they grow at a few percent a year!! good or bad?</a:t>
            </a:r>
          </a:p>
        </p:txBody>
      </p:sp>
      <p:sp>
        <p:nvSpPr>
          <p:cNvPr id="327" name="Equation"/>
          <p:cNvSpPr txBox="1"/>
          <p:nvPr/>
        </p:nvSpPr>
        <p:spPr>
          <a:xfrm>
            <a:off x="9944124" y="3849623"/>
            <a:ext cx="2190561" cy="36875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N</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C</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N</m:t>
                  </m:r>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328" name="budget:"/>
          <p:cNvSpPr txBox="1"/>
          <p:nvPr/>
        </p:nvSpPr>
        <p:spPr>
          <a:xfrm>
            <a:off x="7083202" y="3665875"/>
            <a:ext cx="163080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budget:</a:t>
            </a:r>
          </a:p>
        </p:txBody>
      </p:sp>
      <p:sp>
        <p:nvSpPr>
          <p:cNvPr id="329" name="interactions"/>
          <p:cNvSpPr txBox="1"/>
          <p:nvPr/>
        </p:nvSpPr>
        <p:spPr>
          <a:xfrm>
            <a:off x="8455628" y="4723818"/>
            <a:ext cx="245783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interactions</a:t>
            </a:r>
          </a:p>
        </p:txBody>
      </p:sp>
      <p:sp>
        <p:nvSpPr>
          <p:cNvPr id="330" name="costs"/>
          <p:cNvSpPr txBox="1"/>
          <p:nvPr/>
        </p:nvSpPr>
        <p:spPr>
          <a:xfrm>
            <a:off x="12098007" y="4723818"/>
            <a:ext cx="121668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costs</a:t>
            </a:r>
          </a:p>
        </p:txBody>
      </p:sp>
      <p:sp>
        <p:nvSpPr>
          <p:cNvPr id="331" name="Line"/>
          <p:cNvSpPr/>
          <p:nvPr/>
        </p:nvSpPr>
        <p:spPr>
          <a:xfrm flipV="1">
            <a:off x="9924082" y="4214520"/>
            <a:ext cx="266608" cy="606538"/>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2" name="Line"/>
          <p:cNvSpPr/>
          <p:nvPr/>
        </p:nvSpPr>
        <p:spPr>
          <a:xfrm flipH="1" flipV="1">
            <a:off x="11633938" y="4215669"/>
            <a:ext cx="635736" cy="635736"/>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3" name="transportation, housing"/>
          <p:cNvSpPr txBox="1"/>
          <p:nvPr/>
        </p:nvSpPr>
        <p:spPr>
          <a:xfrm>
            <a:off x="13578957" y="5486398"/>
            <a:ext cx="4119805" cy="56436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800">
                <a:solidFill>
                  <a:srgbClr val="000000"/>
                </a:solidFill>
              </a:defRPr>
            </a:lvl1pPr>
          </a:lstStyle>
          <a:p>
            <a:pPr/>
            <a:r>
              <a:t>transportation, housing</a:t>
            </a:r>
          </a:p>
        </p:txBody>
      </p:sp>
      <p:sp>
        <p:nvSpPr>
          <p:cNvPr id="334" name="Line"/>
          <p:cNvSpPr/>
          <p:nvPr/>
        </p:nvSpPr>
        <p:spPr>
          <a:xfrm>
            <a:off x="14409943" y="4229243"/>
            <a:ext cx="2457832" cy="1"/>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5" name="Surplus"/>
          <p:cNvSpPr txBox="1"/>
          <p:nvPr/>
        </p:nvSpPr>
        <p:spPr>
          <a:xfrm>
            <a:off x="15062330" y="3748385"/>
            <a:ext cx="115305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Surplus</a:t>
            </a:r>
          </a:p>
        </p:txBody>
      </p:sp>
      <p:sp>
        <p:nvSpPr>
          <p:cNvPr id="336" name="growth"/>
          <p:cNvSpPr txBox="1"/>
          <p:nvPr/>
        </p:nvSpPr>
        <p:spPr>
          <a:xfrm>
            <a:off x="17595453" y="3948835"/>
            <a:ext cx="1348842"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solidFill>
                  <a:srgbClr val="000000"/>
                </a:solidFill>
              </a:defRPr>
            </a:lvl1pPr>
          </a:lstStyle>
          <a:p>
            <a:pPr/>
            <a:r>
              <a:t>growth</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Economic Growth"/>
          <p:cNvSpPr txBox="1"/>
          <p:nvPr/>
        </p:nvSpPr>
        <p:spPr>
          <a:xfrm>
            <a:off x="8475338" y="4867312"/>
            <a:ext cx="7433324" cy="115959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6700">
                <a:solidFill>
                  <a:srgbClr val="000000"/>
                </a:solidFill>
              </a:defRPr>
            </a:lvl1pPr>
          </a:lstStyle>
          <a:p>
            <a:pPr/>
            <a:r>
              <a:t>Economic Growth</a:t>
            </a:r>
          </a:p>
        </p:txBody>
      </p:sp>
      <p:sp>
        <p:nvSpPr>
          <p:cNvPr id="341" name="where do economic growth rates come from?"/>
          <p:cNvSpPr txBox="1"/>
          <p:nvPr/>
        </p:nvSpPr>
        <p:spPr>
          <a:xfrm>
            <a:off x="6147290" y="7059808"/>
            <a:ext cx="11750092" cy="77510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000000"/>
                </a:solidFill>
              </a:defRPr>
            </a:lvl1pPr>
          </a:lstStyle>
          <a:p>
            <a:pPr/>
            <a:r>
              <a:t>where do economic growth rates come from?</a:t>
            </a:r>
          </a:p>
        </p:txBody>
      </p:sp>
      <p:sp>
        <p:nvSpPr>
          <p:cNvPr id="342" name="Equation"/>
          <p:cNvSpPr txBox="1"/>
          <p:nvPr/>
        </p:nvSpPr>
        <p:spPr>
          <a:xfrm>
            <a:off x="10265866" y="8867812"/>
            <a:ext cx="3852268" cy="226842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8300" i="1">
                          <a:solidFill>
                            <a:srgbClr val="5E5E5E"/>
                          </a:solidFill>
                          <a:latin typeface="Cambria Math" panose="02040503050406030204" pitchFamily="18" charset="0"/>
                        </a:rPr>
                      </m:ctrlPr>
                      <m:type m:val="bar"/>
                    </m:fPr>
                    <m:num>
                      <m:r>
                        <a:rPr xmlns:a="http://schemas.openxmlformats.org/drawingml/2006/main" sz="8300" i="1">
                          <a:solidFill>
                            <a:srgbClr val="5E5E5E"/>
                          </a:solidFill>
                          <a:latin typeface="Cambria Math" panose="02040503050406030204" pitchFamily="18" charset="0"/>
                        </a:rPr>
                        <m:t>d</m:t>
                      </m:r>
                      <m:r>
                        <a:rPr xmlns:a="http://schemas.openxmlformats.org/drawingml/2006/main" sz="8300" i="1">
                          <a:solidFill>
                            <a:srgbClr val="5E5E5E"/>
                          </a:solidFill>
                          <a:latin typeface="Cambria Math" panose="02040503050406030204" pitchFamily="18" charset="0"/>
                        </a:rPr>
                        <m:t>Y</m:t>
                      </m:r>
                    </m:num>
                    <m:den>
                      <m:r>
                        <a:rPr xmlns:a="http://schemas.openxmlformats.org/drawingml/2006/main" sz="8300" i="1">
                          <a:solidFill>
                            <a:srgbClr val="5E5E5E"/>
                          </a:solidFill>
                          <a:latin typeface="Cambria Math" panose="02040503050406030204" pitchFamily="18" charset="0"/>
                        </a:rPr>
                        <m:t>d</m:t>
                      </m:r>
                      <m:r>
                        <a:rPr xmlns:a="http://schemas.openxmlformats.org/drawingml/2006/main" sz="8300" i="1">
                          <a:solidFill>
                            <a:srgbClr val="5E5E5E"/>
                          </a:solidFill>
                          <a:latin typeface="Cambria Math" panose="02040503050406030204" pitchFamily="18" charset="0"/>
                        </a:rPr>
                        <m:t>t</m:t>
                      </m:r>
                    </m:den>
                  </m:f>
                  <m:r>
                    <a:rPr xmlns:a="http://schemas.openxmlformats.org/drawingml/2006/main" sz="8300" i="1">
                      <a:solidFill>
                        <a:srgbClr val="5E5E5E"/>
                      </a:solidFill>
                      <a:latin typeface="Cambria Math" panose="02040503050406030204" pitchFamily="18" charset="0"/>
                    </a:rPr>
                    <m:t>=</m:t>
                  </m:r>
                  <m:r>
                    <a:rPr xmlns:a="http://schemas.openxmlformats.org/drawingml/2006/main" sz="8300" i="1">
                      <a:solidFill>
                        <a:srgbClr val="5E5E5E"/>
                      </a:solidFill>
                      <a:latin typeface="Cambria Math" panose="02040503050406030204" pitchFamily="18" charset="0"/>
                    </a:rPr>
                    <m:t>η</m:t>
                  </m:r>
                  <m:r>
                    <a:rPr xmlns:a="http://schemas.openxmlformats.org/drawingml/2006/main" sz="8300" i="1">
                      <a:solidFill>
                        <a:srgbClr val="5E5E5E"/>
                      </a:solidFill>
                      <a:latin typeface="Cambria Math" panose="02040503050406030204" pitchFamily="18" charset="0"/>
                    </a:rPr>
                    <m:t>Y</m:t>
                  </m:r>
                </m:oMath>
              </m:oMathPara>
            </a14:m>
            <a:endParaRPr sz="8300">
              <a:solidFill>
                <a:srgbClr val="5E5E5E"/>
              </a:solidFill>
            </a:endParaRPr>
          </a:p>
        </p:txBody>
      </p:sp>
      <p:sp>
        <p:nvSpPr>
          <p:cNvPr id="343" name="Exponential Growth:  2-3% a year for USA"/>
          <p:cNvSpPr txBox="1"/>
          <p:nvPr/>
        </p:nvSpPr>
        <p:spPr>
          <a:xfrm>
            <a:off x="15562989" y="9709468"/>
            <a:ext cx="798952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Exponential Growth:  2-3% a year for USA</a:t>
            </a:r>
          </a:p>
        </p:txBody>
      </p:sp>
      <p:sp>
        <p:nvSpPr>
          <p:cNvPr id="344" name="noisy, scale dependent, variable"/>
          <p:cNvSpPr txBox="1"/>
          <p:nvPr/>
        </p:nvSpPr>
        <p:spPr>
          <a:xfrm>
            <a:off x="9744361" y="11781422"/>
            <a:ext cx="590626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noisy, scale dependent, variable</a:t>
            </a:r>
          </a:p>
        </p:txBody>
      </p:sp>
      <p:sp>
        <p:nvSpPr>
          <p:cNvPr id="345" name="Line"/>
          <p:cNvSpPr/>
          <p:nvPr/>
        </p:nvSpPr>
        <p:spPr>
          <a:xfrm flipV="1">
            <a:off x="13121619" y="10724291"/>
            <a:ext cx="1" cy="77510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346" name="inequality"/>
          <p:cNvSpPr txBox="1"/>
          <p:nvPr/>
        </p:nvSpPr>
        <p:spPr>
          <a:xfrm>
            <a:off x="11350371" y="13190258"/>
            <a:ext cx="1683259"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inequality</a:t>
            </a:r>
          </a:p>
        </p:txBody>
      </p:sp>
      <p:sp>
        <p:nvSpPr>
          <p:cNvPr id="347" name="Line"/>
          <p:cNvSpPr/>
          <p:nvPr/>
        </p:nvSpPr>
        <p:spPr>
          <a:xfrm flipV="1">
            <a:off x="12191999" y="12431821"/>
            <a:ext cx="1" cy="775103"/>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348" name="Recall:"/>
          <p:cNvSpPr txBox="1"/>
          <p:nvPr/>
        </p:nvSpPr>
        <p:spPr>
          <a:xfrm>
            <a:off x="11259769" y="2521184"/>
            <a:ext cx="1864462" cy="77119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pPr/>
            <a:r>
              <a:t>Recall:</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Screenshot 2024-10-31 at 12.15.29 PM.jpg" descr="Screenshot 2024-10-31 at 12.15.29 PM.jpg"/>
          <p:cNvPicPr>
            <a:picLocks noChangeAspect="1"/>
          </p:cNvPicPr>
          <p:nvPr/>
        </p:nvPicPr>
        <p:blipFill>
          <a:blip r:embed="rId2">
            <a:extLst/>
          </a:blip>
          <a:stretch>
            <a:fillRect/>
          </a:stretch>
        </p:blipFill>
        <p:spPr>
          <a:xfrm>
            <a:off x="113366" y="4077072"/>
            <a:ext cx="8610601" cy="9144001"/>
          </a:xfrm>
          <a:prstGeom prst="rect">
            <a:avLst/>
          </a:prstGeom>
          <a:ln w="12700">
            <a:miter lim="400000"/>
          </a:ln>
        </p:spPr>
      </p:pic>
      <p:pic>
        <p:nvPicPr>
          <p:cNvPr id="179" name="Screenshot 2024-10-31 at 12.14.09 PM.jpg" descr="Screenshot 2024-10-31 at 12.14.09 PM.jpg"/>
          <p:cNvPicPr>
            <a:picLocks noChangeAspect="1"/>
          </p:cNvPicPr>
          <p:nvPr/>
        </p:nvPicPr>
        <p:blipFill>
          <a:blip r:embed="rId3">
            <a:extLst/>
          </a:blip>
          <a:stretch>
            <a:fillRect/>
          </a:stretch>
        </p:blipFill>
        <p:spPr>
          <a:xfrm>
            <a:off x="8194585" y="2542363"/>
            <a:ext cx="9944101" cy="9677401"/>
          </a:xfrm>
          <a:prstGeom prst="rect">
            <a:avLst/>
          </a:prstGeom>
          <a:ln w="12700">
            <a:miter lim="400000"/>
          </a:ln>
        </p:spPr>
      </p:pic>
      <p:pic>
        <p:nvPicPr>
          <p:cNvPr id="180" name="Screenshot 2024-10-31 at 12.11.34 PM.jpg" descr="Screenshot 2024-10-31 at 12.11.34 PM.jpg"/>
          <p:cNvPicPr>
            <a:picLocks noChangeAspect="1"/>
          </p:cNvPicPr>
          <p:nvPr/>
        </p:nvPicPr>
        <p:blipFill>
          <a:blip r:embed="rId4">
            <a:extLst/>
          </a:blip>
          <a:stretch>
            <a:fillRect/>
          </a:stretch>
        </p:blipFill>
        <p:spPr>
          <a:xfrm>
            <a:off x="17659779" y="3467909"/>
            <a:ext cx="6946901" cy="9321801"/>
          </a:xfrm>
          <a:prstGeom prst="rect">
            <a:avLst/>
          </a:prstGeom>
          <a:ln w="12700">
            <a:miter lim="400000"/>
          </a:ln>
        </p:spPr>
      </p:pic>
      <p:sp>
        <p:nvSpPr>
          <p:cNvPr id="181" name="Happy “World Cities Day 2024”"/>
          <p:cNvSpPr txBox="1"/>
          <p:nvPr/>
        </p:nvSpPr>
        <p:spPr>
          <a:xfrm>
            <a:off x="2489029" y="983623"/>
            <a:ext cx="9059863" cy="845549"/>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900">
                <a:solidFill>
                  <a:srgbClr val="FFFFFF"/>
                </a:solidFill>
                <a:latin typeface="Helvetica Neue Medium"/>
                <a:ea typeface="Helvetica Neue Medium"/>
                <a:cs typeface="Helvetica Neue Medium"/>
                <a:sym typeface="Helvetica Neue Medium"/>
              </a:defRPr>
            </a:lvl1pPr>
          </a:lstStyle>
          <a:p>
            <a:pPr/>
            <a:r>
              <a:t>Happy “World Cities Day 2024”</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Α Simple Model of Resource Dynamics"/>
          <p:cNvSpPr txBox="1"/>
          <p:nvPr/>
        </p:nvSpPr>
        <p:spPr>
          <a:xfrm>
            <a:off x="6405587" y="1210919"/>
            <a:ext cx="778451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Α Simple Model of Resource Dynamics </a:t>
            </a:r>
          </a:p>
        </p:txBody>
      </p:sp>
      <p:sp>
        <p:nvSpPr>
          <p:cNvPr id="353" name="change in resources"/>
          <p:cNvSpPr txBox="1"/>
          <p:nvPr/>
        </p:nvSpPr>
        <p:spPr>
          <a:xfrm>
            <a:off x="4277756" y="6557138"/>
            <a:ext cx="3719831"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change in </a:t>
            </a:r>
            <a:r>
              <a:rPr i="1">
                <a:latin typeface="+mn-lt"/>
                <a:ea typeface="+mn-ea"/>
                <a:cs typeface="+mn-cs"/>
                <a:sym typeface="Helvetica Neue"/>
              </a:rPr>
              <a:t>resources</a:t>
            </a:r>
          </a:p>
        </p:txBody>
      </p:sp>
      <p:sp>
        <p:nvSpPr>
          <p:cNvPr id="354" name="stock: wealth, energy"/>
          <p:cNvSpPr txBox="1"/>
          <p:nvPr/>
        </p:nvSpPr>
        <p:spPr>
          <a:xfrm>
            <a:off x="3995981" y="7455634"/>
            <a:ext cx="428338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stock: wealth, energy</a:t>
            </a:r>
          </a:p>
        </p:txBody>
      </p:sp>
      <p:sp>
        <p:nvSpPr>
          <p:cNvPr id="355" name="Line"/>
          <p:cNvSpPr/>
          <p:nvPr/>
        </p:nvSpPr>
        <p:spPr>
          <a:xfrm flipV="1">
            <a:off x="6125954" y="5675490"/>
            <a:ext cx="635736" cy="635736"/>
          </a:xfrm>
          <a:prstGeom prst="line">
            <a:avLst/>
          </a:prstGeom>
          <a:ln w="635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6" name="“spatial equilibrium”"/>
          <p:cNvSpPr txBox="1"/>
          <p:nvPr/>
        </p:nvSpPr>
        <p:spPr>
          <a:xfrm>
            <a:off x="8571388" y="8396653"/>
            <a:ext cx="3712211"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“spatial equilibrium”</a:t>
            </a:r>
          </a:p>
        </p:txBody>
      </p:sp>
      <p:sp>
        <p:nvSpPr>
          <p:cNvPr id="357" name="Line"/>
          <p:cNvSpPr/>
          <p:nvPr/>
        </p:nvSpPr>
        <p:spPr>
          <a:xfrm flipV="1">
            <a:off x="10262127" y="6121974"/>
            <a:ext cx="1" cy="2069375"/>
          </a:xfrm>
          <a:prstGeom prst="line">
            <a:avLst/>
          </a:prstGeom>
          <a:ln w="635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8" name="Line"/>
          <p:cNvSpPr/>
          <p:nvPr/>
        </p:nvSpPr>
        <p:spPr>
          <a:xfrm flipH="1" flipV="1">
            <a:off x="13351800" y="5481157"/>
            <a:ext cx="1024401" cy="1024401"/>
          </a:xfrm>
          <a:prstGeom prst="line">
            <a:avLst/>
          </a:prstGeom>
          <a:ln w="635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9" name="savings rate = growth rate"/>
          <p:cNvSpPr txBox="1"/>
          <p:nvPr/>
        </p:nvSpPr>
        <p:spPr>
          <a:xfrm>
            <a:off x="14430454" y="6914325"/>
            <a:ext cx="4845686"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savings rate = growth rate </a:t>
            </a:r>
          </a:p>
        </p:txBody>
      </p:sp>
      <p:sp>
        <p:nvSpPr>
          <p:cNvPr id="360" name="growth"/>
          <p:cNvSpPr txBox="1"/>
          <p:nvPr/>
        </p:nvSpPr>
        <p:spPr>
          <a:xfrm>
            <a:off x="14362023" y="7576296"/>
            <a:ext cx="151782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growth</a:t>
            </a:r>
          </a:p>
        </p:txBody>
      </p:sp>
      <p:pic>
        <p:nvPicPr>
          <p:cNvPr id="361" name="Screen Shot 2018-11-14 at 11.39.39 PM.png" descr="Screen Shot 2018-11-14 at 11.39.39 PM.png"/>
          <p:cNvPicPr>
            <a:picLocks noChangeAspect="1"/>
          </p:cNvPicPr>
          <p:nvPr/>
        </p:nvPicPr>
        <p:blipFill>
          <a:blip r:embed="rId3">
            <a:extLst/>
          </a:blip>
          <a:stretch>
            <a:fillRect/>
          </a:stretch>
        </p:blipFill>
        <p:spPr>
          <a:xfrm>
            <a:off x="15274765" y="8313731"/>
            <a:ext cx="6811265" cy="2461005"/>
          </a:xfrm>
          <a:prstGeom prst="rect">
            <a:avLst/>
          </a:prstGeom>
          <a:ln w="12700">
            <a:miter lim="400000"/>
          </a:ln>
        </p:spPr>
      </p:pic>
      <p:sp>
        <p:nvSpPr>
          <p:cNvPr id="362" name="definition"/>
          <p:cNvSpPr txBox="1"/>
          <p:nvPr/>
        </p:nvSpPr>
        <p:spPr>
          <a:xfrm>
            <a:off x="21158919" y="10348853"/>
            <a:ext cx="196852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definition</a:t>
            </a:r>
          </a:p>
        </p:txBody>
      </p:sp>
      <p:pic>
        <p:nvPicPr>
          <p:cNvPr id="363" name="Screen Shot 2018-11-14 at 11.40.05 PM.png" descr="Screen Shot 2018-11-14 at 11.40.05 PM.png"/>
          <p:cNvPicPr>
            <a:picLocks noChangeAspect="1"/>
          </p:cNvPicPr>
          <p:nvPr/>
        </p:nvPicPr>
        <p:blipFill>
          <a:blip r:embed="rId4">
            <a:extLst/>
          </a:blip>
          <a:stretch>
            <a:fillRect/>
          </a:stretch>
        </p:blipFill>
        <p:spPr>
          <a:xfrm>
            <a:off x="3512679" y="10955667"/>
            <a:ext cx="7229487" cy="2193216"/>
          </a:xfrm>
          <a:prstGeom prst="rect">
            <a:avLst/>
          </a:prstGeom>
          <a:ln w="12700">
            <a:miter lim="400000"/>
          </a:ln>
        </p:spPr>
      </p:pic>
      <p:pic>
        <p:nvPicPr>
          <p:cNvPr id="364" name="Screen Shot 2018-11-14 at 11.40.13 PM.png" descr="Screen Shot 2018-11-14 at 11.40.13 PM.png"/>
          <p:cNvPicPr>
            <a:picLocks noChangeAspect="1"/>
          </p:cNvPicPr>
          <p:nvPr/>
        </p:nvPicPr>
        <p:blipFill>
          <a:blip r:embed="rId5">
            <a:extLst/>
          </a:blip>
          <a:stretch>
            <a:fillRect/>
          </a:stretch>
        </p:blipFill>
        <p:spPr>
          <a:xfrm>
            <a:off x="12915863" y="11156319"/>
            <a:ext cx="3982642" cy="1857376"/>
          </a:xfrm>
          <a:prstGeom prst="rect">
            <a:avLst/>
          </a:prstGeom>
          <a:ln w="12700">
            <a:miter lim="400000"/>
          </a:ln>
        </p:spPr>
      </p:pic>
      <p:sp>
        <p:nvSpPr>
          <p:cNvPr id="365" name="Solution:"/>
          <p:cNvSpPr txBox="1"/>
          <p:nvPr/>
        </p:nvSpPr>
        <p:spPr>
          <a:xfrm>
            <a:off x="4015581" y="10361185"/>
            <a:ext cx="1708151"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Solution:</a:t>
            </a:r>
          </a:p>
        </p:txBody>
      </p:sp>
      <p:sp>
        <p:nvSpPr>
          <p:cNvPr id="366" name="noise:"/>
          <p:cNvSpPr txBox="1"/>
          <p:nvPr/>
        </p:nvSpPr>
        <p:spPr>
          <a:xfrm>
            <a:off x="11828501" y="11739081"/>
            <a:ext cx="1277647"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noise:</a:t>
            </a:r>
          </a:p>
        </p:txBody>
      </p:sp>
      <p:sp>
        <p:nvSpPr>
          <p:cNvPr id="367" name="Normal  “bell curve”"/>
          <p:cNvSpPr txBox="1"/>
          <p:nvPr/>
        </p:nvSpPr>
        <p:spPr>
          <a:xfrm>
            <a:off x="18650708" y="11739081"/>
            <a:ext cx="405295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Normal  “bell curve”</a:t>
            </a:r>
          </a:p>
        </p:txBody>
      </p:sp>
      <p:sp>
        <p:nvSpPr>
          <p:cNvPr id="368" name="Line"/>
          <p:cNvSpPr/>
          <p:nvPr/>
        </p:nvSpPr>
        <p:spPr>
          <a:xfrm>
            <a:off x="16946667" y="12052275"/>
            <a:ext cx="1099134" cy="1"/>
          </a:xfrm>
          <a:prstGeom prst="line">
            <a:avLst/>
          </a:prstGeom>
          <a:ln w="762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9" name="Equation"/>
          <p:cNvSpPr txBox="1"/>
          <p:nvPr/>
        </p:nvSpPr>
        <p:spPr>
          <a:xfrm>
            <a:off x="6213630" y="3868872"/>
            <a:ext cx="8118072" cy="15305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5600" i="1">
                          <a:solidFill>
                            <a:srgbClr val="000000"/>
                          </a:solidFill>
                          <a:latin typeface="Cambria Math" panose="02040503050406030204" pitchFamily="18" charset="0"/>
                        </a:rPr>
                      </m:ctrlPr>
                      <m:type m:val="bar"/>
                    </m:fPr>
                    <m:num>
                      <m:r>
                        <a:rPr xmlns:a="http://schemas.openxmlformats.org/drawingml/2006/main" sz="5600" i="1">
                          <a:solidFill>
                            <a:srgbClr val="000000"/>
                          </a:solidFill>
                          <a:latin typeface="Cambria Math" panose="02040503050406030204" pitchFamily="18" charset="0"/>
                        </a:rPr>
                        <m:t>d</m:t>
                      </m:r>
                      <m:r>
                        <a:rPr xmlns:a="http://schemas.openxmlformats.org/drawingml/2006/main" sz="5600" i="1">
                          <a:solidFill>
                            <a:srgbClr val="000000"/>
                          </a:solidFill>
                          <a:latin typeface="Cambria Math" panose="02040503050406030204" pitchFamily="18" charset="0"/>
                        </a:rPr>
                        <m:t>r</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num>
                    <m:den>
                      <m:r>
                        <a:rPr xmlns:a="http://schemas.openxmlformats.org/drawingml/2006/main" sz="5600" i="1">
                          <a:solidFill>
                            <a:srgbClr val="000000"/>
                          </a:solidFill>
                          <a:latin typeface="Cambria Math" panose="02040503050406030204" pitchFamily="18" charset="0"/>
                        </a:rPr>
                        <m:t>d</m:t>
                      </m:r>
                      <m:r>
                        <a:rPr xmlns:a="http://schemas.openxmlformats.org/drawingml/2006/main" sz="5600" i="1">
                          <a:solidFill>
                            <a:srgbClr val="000000"/>
                          </a:solidFill>
                          <a:latin typeface="Cambria Math" panose="02040503050406030204" pitchFamily="18" charset="0"/>
                        </a:rPr>
                        <m:t>t</m:t>
                      </m:r>
                    </m:den>
                  </m:f>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y</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c</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η</m:t>
                      </m:r>
                    </m:e>
                    <m:sub>
                      <m:r>
                        <a:rPr xmlns:a="http://schemas.openxmlformats.org/drawingml/2006/main" sz="5600" i="1">
                          <a:solidFill>
                            <a:srgbClr val="000000"/>
                          </a:solidFill>
                          <a:latin typeface="Cambria Math" panose="02040503050406030204" pitchFamily="18" charset="0"/>
                        </a:rPr>
                        <m:t>r</m:t>
                      </m:r>
                    </m:sub>
                  </m:sSub>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r</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370" name="“one-good wealth accumulation model”"/>
          <p:cNvSpPr txBox="1"/>
          <p:nvPr/>
        </p:nvSpPr>
        <p:spPr>
          <a:xfrm>
            <a:off x="16410587" y="4332973"/>
            <a:ext cx="7149593"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“one-good wealth accumulation model”</a:t>
            </a:r>
          </a:p>
        </p:txBody>
      </p:sp>
      <p:sp>
        <p:nvSpPr>
          <p:cNvPr id="371" name="because of the central limit theorem"/>
          <p:cNvSpPr txBox="1"/>
          <p:nvPr/>
        </p:nvSpPr>
        <p:spPr>
          <a:xfrm>
            <a:off x="15794673" y="12692422"/>
            <a:ext cx="499811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because of the central limit theorem</a:t>
            </a:r>
          </a:p>
        </p:txBody>
      </p:sp>
      <p:sp>
        <p:nvSpPr>
          <p:cNvPr id="372" name="Rectangle"/>
          <p:cNvSpPr/>
          <p:nvPr/>
        </p:nvSpPr>
        <p:spPr>
          <a:xfrm>
            <a:off x="5225376" y="12797987"/>
            <a:ext cx="1270001" cy="814424"/>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73" name="in economics"/>
          <p:cNvSpPr txBox="1"/>
          <p:nvPr/>
        </p:nvSpPr>
        <p:spPr>
          <a:xfrm>
            <a:off x="21620274" y="5037614"/>
            <a:ext cx="192664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 economics</a:t>
            </a:r>
          </a:p>
        </p:txBody>
      </p:sp>
      <p:sp>
        <p:nvSpPr>
          <p:cNvPr id="374" name="flows: income"/>
          <p:cNvSpPr txBox="1"/>
          <p:nvPr/>
        </p:nvSpPr>
        <p:spPr>
          <a:xfrm>
            <a:off x="7627827" y="3324538"/>
            <a:ext cx="2071727"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flows: </a:t>
            </a:r>
            <a:r>
              <a:rPr b="1"/>
              <a:t>income</a:t>
            </a:r>
          </a:p>
        </p:txBody>
      </p:sp>
      <p:sp>
        <p:nvSpPr>
          <p:cNvPr id="375" name="costs"/>
          <p:cNvSpPr txBox="1"/>
          <p:nvPr/>
        </p:nvSpPr>
        <p:spPr>
          <a:xfrm>
            <a:off x="10444641" y="3325300"/>
            <a:ext cx="91013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costs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9" name="Screen Shot 2018-11-14 at 11.40.05 PM.png" descr="Screen Shot 2018-11-14 at 11.40.05 PM.png"/>
          <p:cNvPicPr>
            <a:picLocks noChangeAspect="1"/>
          </p:cNvPicPr>
          <p:nvPr/>
        </p:nvPicPr>
        <p:blipFill>
          <a:blip r:embed="rId3">
            <a:extLst/>
          </a:blip>
          <a:stretch>
            <a:fillRect/>
          </a:stretch>
        </p:blipFill>
        <p:spPr>
          <a:xfrm>
            <a:off x="3619064" y="2403348"/>
            <a:ext cx="7766352" cy="2356085"/>
          </a:xfrm>
          <a:prstGeom prst="rect">
            <a:avLst/>
          </a:prstGeom>
          <a:ln w="12700">
            <a:miter lim="400000"/>
          </a:ln>
        </p:spPr>
      </p:pic>
      <p:pic>
        <p:nvPicPr>
          <p:cNvPr id="380" name="Screen Shot 2018-11-14 at 11.40.13 PM.png" descr="Screen Shot 2018-11-14 at 11.40.13 PM.png"/>
          <p:cNvPicPr>
            <a:picLocks noChangeAspect="1"/>
          </p:cNvPicPr>
          <p:nvPr/>
        </p:nvPicPr>
        <p:blipFill>
          <a:blip r:embed="rId4">
            <a:extLst/>
          </a:blip>
          <a:stretch>
            <a:fillRect/>
          </a:stretch>
        </p:blipFill>
        <p:spPr>
          <a:xfrm>
            <a:off x="12927550" y="2462309"/>
            <a:ext cx="5244813" cy="2446012"/>
          </a:xfrm>
          <a:prstGeom prst="rect">
            <a:avLst/>
          </a:prstGeom>
          <a:ln w="12700">
            <a:miter lim="400000"/>
          </a:ln>
        </p:spPr>
      </p:pic>
      <p:pic>
        <p:nvPicPr>
          <p:cNvPr id="381" name="Screen Shot 2018-11-14 at 11.40.36 PM.png" descr="Screen Shot 2018-11-14 at 11.40.36 PM.png"/>
          <p:cNvPicPr>
            <a:picLocks noChangeAspect="1"/>
          </p:cNvPicPr>
          <p:nvPr/>
        </p:nvPicPr>
        <p:blipFill>
          <a:blip r:embed="rId5">
            <a:extLst/>
          </a:blip>
          <a:stretch>
            <a:fillRect/>
          </a:stretch>
        </p:blipFill>
        <p:spPr>
          <a:xfrm>
            <a:off x="3063266" y="5813066"/>
            <a:ext cx="7237544" cy="2089869"/>
          </a:xfrm>
          <a:prstGeom prst="rect">
            <a:avLst/>
          </a:prstGeom>
          <a:ln w="12700">
            <a:miter lim="400000"/>
          </a:ln>
        </p:spPr>
      </p:pic>
      <p:pic>
        <p:nvPicPr>
          <p:cNvPr id="382" name="Screen Shot 2018-11-14 at 11.40.44 PM.png" descr="Screen Shot 2018-11-14 at 11.40.44 PM.png"/>
          <p:cNvPicPr>
            <a:picLocks noChangeAspect="1"/>
          </p:cNvPicPr>
          <p:nvPr/>
        </p:nvPicPr>
        <p:blipFill>
          <a:blip r:embed="rId6">
            <a:extLst/>
          </a:blip>
          <a:stretch>
            <a:fillRect/>
          </a:stretch>
        </p:blipFill>
        <p:spPr>
          <a:xfrm>
            <a:off x="3346849" y="8431251"/>
            <a:ext cx="5456196" cy="2550661"/>
          </a:xfrm>
          <a:prstGeom prst="rect">
            <a:avLst/>
          </a:prstGeom>
          <a:ln w="12700">
            <a:miter lim="400000"/>
          </a:ln>
        </p:spPr>
      </p:pic>
      <p:sp>
        <p:nvSpPr>
          <p:cNvPr id="383" name="Consequences:"/>
          <p:cNvSpPr txBox="1"/>
          <p:nvPr/>
        </p:nvSpPr>
        <p:spPr>
          <a:xfrm>
            <a:off x="4627845" y="1592232"/>
            <a:ext cx="2894204"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Consequences:</a:t>
            </a:r>
          </a:p>
        </p:txBody>
      </p:sp>
      <p:sp>
        <p:nvSpPr>
          <p:cNvPr id="384" name="zero average, standard deviation:"/>
          <p:cNvSpPr txBox="1"/>
          <p:nvPr/>
        </p:nvSpPr>
        <p:spPr>
          <a:xfrm>
            <a:off x="9874741" y="1579900"/>
            <a:ext cx="659904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zero average, standard deviation:</a:t>
            </a:r>
          </a:p>
        </p:txBody>
      </p:sp>
      <p:sp>
        <p:nvSpPr>
          <p:cNvPr id="385" name="Equation"/>
          <p:cNvSpPr txBox="1"/>
          <p:nvPr/>
        </p:nvSpPr>
        <p:spPr>
          <a:xfrm>
            <a:off x="16737689" y="1629060"/>
            <a:ext cx="1793611" cy="53197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400" i="1">
                          <a:solidFill>
                            <a:srgbClr val="000000"/>
                          </a:solidFill>
                          <a:latin typeface="Cambria Math" panose="02040503050406030204" pitchFamily="18" charset="0"/>
                        </a:rPr>
                        <m:t>σ</m:t>
                      </m:r>
                    </m:e>
                    <m:sub>
                      <m:r>
                        <m:rPr>
                          <m:sty m:val="p"/>
                        </m:rPr>
                        <a:rPr xmlns:a="http://schemas.openxmlformats.org/drawingml/2006/main" sz="3400" i="1">
                          <a:solidFill>
                            <a:srgbClr val="000000"/>
                          </a:solidFill>
                          <a:latin typeface="Cambria Math" panose="02040503050406030204" pitchFamily="18" charset="0"/>
                        </a:rPr>
                        <m:t>Θ</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σ</m:t>
                      </m:r>
                    </m:e>
                    <m:sub>
                      <m:r>
                        <a:rPr xmlns:a="http://schemas.openxmlformats.org/drawingml/2006/main" sz="3400" i="1">
                          <a:solidFill>
                            <a:srgbClr val="000000"/>
                          </a:solidFill>
                          <a:latin typeface="Cambria Math" panose="02040503050406030204" pitchFamily="18" charset="0"/>
                        </a:rPr>
                        <m:t>r</m:t>
                      </m:r>
                    </m:sub>
                  </m:sSub>
                  <m:rad>
                    <m:radPr>
                      <m:ctrlPr>
                        <a:rPr xmlns:a="http://schemas.openxmlformats.org/drawingml/2006/main" sz="3400" i="1">
                          <a:solidFill>
                            <a:srgbClr val="000000"/>
                          </a:solidFill>
                          <a:latin typeface="Cambria Math" panose="02040503050406030204" pitchFamily="18" charset="0"/>
                        </a:rPr>
                      </m:ctrlPr>
                      <m:degHide m:val="on"/>
                    </m:radPr>
                    <m:deg/>
                    <m:e>
                      <m:r>
                        <a:rPr xmlns:a="http://schemas.openxmlformats.org/drawingml/2006/main" sz="3400" i="1">
                          <a:solidFill>
                            <a:srgbClr val="000000"/>
                          </a:solidFill>
                          <a:latin typeface="Cambria Math" panose="02040503050406030204" pitchFamily="18" charset="0"/>
                        </a:rPr>
                        <m:t>t</m:t>
                      </m:r>
                    </m:e>
                  </m:rad>
                </m:oMath>
              </m:oMathPara>
            </a14:m>
            <a:endParaRPr sz="3400"/>
          </a:p>
        </p:txBody>
      </p:sp>
      <p:sp>
        <p:nvSpPr>
          <p:cNvPr id="386" name="Equation"/>
          <p:cNvSpPr txBox="1"/>
          <p:nvPr/>
        </p:nvSpPr>
        <p:spPr>
          <a:xfrm>
            <a:off x="18112387" y="3155026"/>
            <a:ext cx="1496760" cy="6415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σ</m:t>
                      </m:r>
                    </m:e>
                    <m:sub>
                      <m:r>
                        <a:rPr xmlns:a="http://schemas.openxmlformats.org/drawingml/2006/main" sz="4100" i="1">
                          <a:solidFill>
                            <a:srgbClr val="000000"/>
                          </a:solidFill>
                          <a:latin typeface="Cambria Math" panose="02040503050406030204" pitchFamily="18" charset="0"/>
                        </a:rPr>
                        <m:t>r</m:t>
                      </m:r>
                    </m:sub>
                  </m:sSub>
                  <m:rad>
                    <m:radPr>
                      <m:ctrlPr>
                        <a:rPr xmlns:a="http://schemas.openxmlformats.org/drawingml/2006/main" sz="4100" i="1">
                          <a:solidFill>
                            <a:srgbClr val="000000"/>
                          </a:solidFill>
                          <a:latin typeface="Cambria Math" panose="02040503050406030204" pitchFamily="18" charset="0"/>
                        </a:rPr>
                      </m:ctrlPr>
                      <m:degHide m:val="on"/>
                    </m:radPr>
                    <m:deg/>
                    <m:e>
                      <m:r>
                        <a:rPr xmlns:a="http://schemas.openxmlformats.org/drawingml/2006/main" sz="4100" i="1">
                          <a:solidFill>
                            <a:srgbClr val="000000"/>
                          </a:solidFill>
                          <a:latin typeface="Cambria Math" panose="02040503050406030204" pitchFamily="18" charset="0"/>
                        </a:rPr>
                        <m:t>t</m:t>
                      </m:r>
                    </m:e>
                  </m:rad>
                </m:oMath>
              </m:oMathPara>
            </a14:m>
            <a:endParaRPr sz="4100"/>
          </a:p>
        </p:txBody>
      </p:sp>
      <p:sp>
        <p:nvSpPr>
          <p:cNvPr id="387" name="Rectangle"/>
          <p:cNvSpPr/>
          <p:nvPr/>
        </p:nvSpPr>
        <p:spPr>
          <a:xfrm>
            <a:off x="17374417" y="3209948"/>
            <a:ext cx="520155" cy="95073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8" name="The average growth rate over long times…"/>
          <p:cNvSpPr txBox="1"/>
          <p:nvPr/>
        </p:nvSpPr>
        <p:spPr>
          <a:xfrm>
            <a:off x="11887041" y="6034498"/>
            <a:ext cx="8110856"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The average growth rate over long times </a:t>
            </a:r>
          </a:p>
          <a:p>
            <a:pPr defTabSz="821531">
              <a:defRPr b="1" sz="3200">
                <a:solidFill>
                  <a:srgbClr val="000000"/>
                </a:solidFill>
              </a:defRPr>
            </a:pPr>
            <a:r>
              <a:t>becomes a simple number</a:t>
            </a:r>
          </a:p>
        </p:txBody>
      </p:sp>
      <p:sp>
        <p:nvSpPr>
          <p:cNvPr id="389" name="There is a minimum time to see through the…"/>
          <p:cNvSpPr txBox="1"/>
          <p:nvPr/>
        </p:nvSpPr>
        <p:spPr>
          <a:xfrm>
            <a:off x="11892454" y="9394153"/>
            <a:ext cx="8687944"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There is a minimum time to see through the </a:t>
            </a:r>
          </a:p>
          <a:p>
            <a:pPr defTabSz="821531">
              <a:defRPr b="1" sz="3200">
                <a:solidFill>
                  <a:srgbClr val="000000"/>
                </a:solidFill>
              </a:defRPr>
            </a:pPr>
            <a:r>
              <a:t>“fog” of sort term  fluctuations.</a:t>
            </a:r>
          </a:p>
        </p:txBody>
      </p:sp>
      <p:pic>
        <p:nvPicPr>
          <p:cNvPr id="400" name="Connection Line" descr="Connection Line"/>
          <p:cNvPicPr>
            <a:picLocks noChangeAspect="0"/>
          </p:cNvPicPr>
          <p:nvPr/>
        </p:nvPicPr>
        <p:blipFill>
          <a:blip r:embed="rId7">
            <a:extLst/>
          </a:blip>
          <a:stretch>
            <a:fillRect/>
          </a:stretch>
        </p:blipFill>
        <p:spPr>
          <a:xfrm>
            <a:off x="8326735" y="4708630"/>
            <a:ext cx="2217040" cy="4175661"/>
          </a:xfrm>
          <a:prstGeom prst="rect">
            <a:avLst/>
          </a:prstGeom>
        </p:spPr>
      </p:pic>
      <p:sp>
        <p:nvSpPr>
          <p:cNvPr id="391" name="lognormal statistics !!"/>
          <p:cNvSpPr txBox="1"/>
          <p:nvPr/>
        </p:nvSpPr>
        <p:spPr>
          <a:xfrm>
            <a:off x="19545028" y="4317959"/>
            <a:ext cx="424048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lognormal statistics !! </a:t>
            </a:r>
          </a:p>
        </p:txBody>
      </p:sp>
      <p:sp>
        <p:nvSpPr>
          <p:cNvPr id="392" name="Central Limit Theorem -&gt; Gaussian"/>
          <p:cNvSpPr txBox="1"/>
          <p:nvPr/>
        </p:nvSpPr>
        <p:spPr>
          <a:xfrm>
            <a:off x="12279765" y="4336449"/>
            <a:ext cx="6059425"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Central Limit Theorem -&gt; Gaussian</a:t>
            </a:r>
          </a:p>
        </p:txBody>
      </p:sp>
      <p:sp>
        <p:nvSpPr>
          <p:cNvPr id="393" name="ergodicity"/>
          <p:cNvSpPr txBox="1"/>
          <p:nvPr/>
        </p:nvSpPr>
        <p:spPr>
          <a:xfrm>
            <a:off x="15217959" y="7279813"/>
            <a:ext cx="144902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ergodicity</a:t>
            </a:r>
          </a:p>
        </p:txBody>
      </p:sp>
      <p:sp>
        <p:nvSpPr>
          <p:cNvPr id="394" name="proportional to the uncertainty (volatility, std) between relative income and costs"/>
          <p:cNvSpPr txBox="1"/>
          <p:nvPr/>
        </p:nvSpPr>
        <p:spPr>
          <a:xfrm>
            <a:off x="9100280" y="10984396"/>
            <a:ext cx="13684378"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proportional to the uncertainty (volatility, std) between relative income and costs</a:t>
            </a:r>
          </a:p>
        </p:txBody>
      </p:sp>
      <p:sp>
        <p:nvSpPr>
          <p:cNvPr id="395" name="people with a lot if uncertainty do not see growth as a possibility"/>
          <p:cNvSpPr txBox="1"/>
          <p:nvPr/>
        </p:nvSpPr>
        <p:spPr>
          <a:xfrm>
            <a:off x="529903" y="12389570"/>
            <a:ext cx="1230426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people with a lot if uncertainty do not see growth as a possibility </a:t>
            </a:r>
          </a:p>
        </p:txBody>
      </p:sp>
      <p:sp>
        <p:nvSpPr>
          <p:cNvPr id="396" name="1."/>
          <p:cNvSpPr txBox="1"/>
          <p:nvPr/>
        </p:nvSpPr>
        <p:spPr>
          <a:xfrm>
            <a:off x="629101" y="3139877"/>
            <a:ext cx="650952"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1. </a:t>
            </a:r>
          </a:p>
        </p:txBody>
      </p:sp>
      <p:sp>
        <p:nvSpPr>
          <p:cNvPr id="397" name="2."/>
          <p:cNvSpPr txBox="1"/>
          <p:nvPr/>
        </p:nvSpPr>
        <p:spPr>
          <a:xfrm>
            <a:off x="629101" y="6259441"/>
            <a:ext cx="650952"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2. </a:t>
            </a:r>
          </a:p>
        </p:txBody>
      </p:sp>
      <p:sp>
        <p:nvSpPr>
          <p:cNvPr id="398" name="3."/>
          <p:cNvSpPr txBox="1"/>
          <p:nvPr/>
        </p:nvSpPr>
        <p:spPr>
          <a:xfrm>
            <a:off x="629101" y="9058674"/>
            <a:ext cx="650952"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3. </a:t>
            </a:r>
          </a:p>
        </p:txBody>
      </p:sp>
      <p:sp>
        <p:nvSpPr>
          <p:cNvPr id="399" name="The counter intuitive consequences of stochastic geometric growth"/>
          <p:cNvSpPr txBox="1"/>
          <p:nvPr/>
        </p:nvSpPr>
        <p:spPr>
          <a:xfrm>
            <a:off x="4190997" y="364927"/>
            <a:ext cx="15663673"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The counter intuitive consequences of stochastic geometric growth</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5" name="Screen Shot 2020-11-24 at 1.14.32 PM.pdf" descr="Screen Shot 2020-11-24 at 1.14.32 PM.pdf"/>
          <p:cNvPicPr>
            <a:picLocks noChangeAspect="1"/>
          </p:cNvPicPr>
          <p:nvPr/>
        </p:nvPicPr>
        <p:blipFill>
          <a:blip r:embed="rId3">
            <a:extLst/>
          </a:blip>
          <a:stretch>
            <a:fillRect/>
          </a:stretch>
        </p:blipFill>
        <p:spPr>
          <a:xfrm>
            <a:off x="-364676" y="8218580"/>
            <a:ext cx="14651572" cy="5163255"/>
          </a:xfrm>
          <a:prstGeom prst="rect">
            <a:avLst/>
          </a:prstGeom>
          <a:ln w="12700">
            <a:miter lim="400000"/>
          </a:ln>
        </p:spPr>
      </p:pic>
      <p:pic>
        <p:nvPicPr>
          <p:cNvPr id="406" name="Screen Shot 2020-11-24 at 1.14.18 PM.pdf" descr="Screen Shot 2020-11-24 at 1.14.18 PM.pdf"/>
          <p:cNvPicPr>
            <a:picLocks noChangeAspect="1"/>
          </p:cNvPicPr>
          <p:nvPr/>
        </p:nvPicPr>
        <p:blipFill>
          <a:blip r:embed="rId4">
            <a:extLst/>
          </a:blip>
          <a:stretch>
            <a:fillRect/>
          </a:stretch>
        </p:blipFill>
        <p:spPr>
          <a:xfrm>
            <a:off x="-213996" y="2454570"/>
            <a:ext cx="12985634" cy="5743033"/>
          </a:xfrm>
          <a:prstGeom prst="rect">
            <a:avLst/>
          </a:prstGeom>
          <a:ln w="12700">
            <a:miter lim="400000"/>
          </a:ln>
        </p:spPr>
      </p:pic>
      <p:pic>
        <p:nvPicPr>
          <p:cNvPr id="407" name="Screen Shot 2020-11-24 at 1.15.13 PM.pdf" descr="Screen Shot 2020-11-24 at 1.15.13 PM.pdf"/>
          <p:cNvPicPr>
            <a:picLocks noChangeAspect="1"/>
          </p:cNvPicPr>
          <p:nvPr/>
        </p:nvPicPr>
        <p:blipFill>
          <a:blip r:embed="rId5">
            <a:extLst/>
          </a:blip>
          <a:stretch>
            <a:fillRect/>
          </a:stretch>
        </p:blipFill>
        <p:spPr>
          <a:xfrm>
            <a:off x="13072443" y="3111676"/>
            <a:ext cx="11246509" cy="7492648"/>
          </a:xfrm>
          <a:prstGeom prst="rect">
            <a:avLst/>
          </a:prstGeom>
          <a:ln w="12700">
            <a:miter lim="400000"/>
          </a:ln>
        </p:spPr>
      </p:pic>
      <p:sp>
        <p:nvSpPr>
          <p:cNvPr id="408" name="The working poor experience much more volatility"/>
          <p:cNvSpPr txBox="1"/>
          <p:nvPr/>
        </p:nvSpPr>
        <p:spPr>
          <a:xfrm>
            <a:off x="7395210" y="620484"/>
            <a:ext cx="9593581"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working poor experience much more volatility </a:t>
            </a:r>
          </a:p>
        </p:txBody>
      </p:sp>
      <p:sp>
        <p:nvSpPr>
          <p:cNvPr id="409" name="lower effective growth rates, unclear horizons"/>
          <p:cNvSpPr txBox="1"/>
          <p:nvPr/>
        </p:nvSpPr>
        <p:spPr>
          <a:xfrm>
            <a:off x="8065503" y="1346160"/>
            <a:ext cx="8252994"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lvl1pPr>
          </a:lstStyle>
          <a:p>
            <a:pPr/>
            <a:r>
              <a:t>lower effective growth rates, unclear horizons </a:t>
            </a:r>
          </a:p>
        </p:txBody>
      </p:sp>
      <p:sp>
        <p:nvSpPr>
          <p:cNvPr id="410" name="from: Income Gains and Month-to-Month Income Volatility: Household evidence from the US Financial Diaries1  Hannagan + Morduch  (2015)"/>
          <p:cNvSpPr txBox="1"/>
          <p:nvPr/>
        </p:nvSpPr>
        <p:spPr>
          <a:xfrm>
            <a:off x="231421" y="13172354"/>
            <a:ext cx="23921158" cy="711201"/>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800">
                <a:solidFill>
                  <a:srgbClr val="FFFFFF"/>
                </a:solidFill>
                <a:latin typeface="Helvetica"/>
                <a:ea typeface="Helvetica"/>
                <a:cs typeface="Helvetica"/>
                <a:sym typeface="Helvetica"/>
              </a:defRPr>
            </a:pPr>
            <a:r>
              <a:t>from: Income Gains and Month-to-Month Income Volatility: Household evidence from the US Financial Diaries</a:t>
            </a:r>
            <a:r>
              <a:rPr baseline="119999" sz="666"/>
              <a:t>1 </a:t>
            </a:r>
            <a:r>
              <a:t> Hannagan + Morduch  (2015)</a:t>
            </a:r>
            <a:endParaRPr sz="1200"/>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4" name="Fig_2.png" descr="Fig_2.png"/>
          <p:cNvPicPr>
            <a:picLocks noChangeAspect="1"/>
          </p:cNvPicPr>
          <p:nvPr/>
        </p:nvPicPr>
        <p:blipFill>
          <a:blip r:embed="rId3">
            <a:extLst/>
          </a:blip>
          <a:srcRect l="0" t="0" r="52281" b="52319"/>
          <a:stretch>
            <a:fillRect/>
          </a:stretch>
        </p:blipFill>
        <p:spPr>
          <a:xfrm>
            <a:off x="4021614" y="549733"/>
            <a:ext cx="16340598" cy="12616806"/>
          </a:xfrm>
          <a:prstGeom prst="rect">
            <a:avLst/>
          </a:prstGeom>
          <a:ln w="12700">
            <a:miter lim="400000"/>
          </a:ln>
        </p:spPr>
      </p:pic>
      <p:sp>
        <p:nvSpPr>
          <p:cNvPr id="415" name="Square"/>
          <p:cNvSpPr/>
          <p:nvPr/>
        </p:nvSpPr>
        <p:spPr>
          <a:xfrm>
            <a:off x="3780234" y="1196578"/>
            <a:ext cx="1785938" cy="178593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6" name="r(t)"/>
          <p:cNvSpPr txBox="1"/>
          <p:nvPr/>
        </p:nvSpPr>
        <p:spPr>
          <a:xfrm rot="16200000">
            <a:off x="4065984" y="6338306"/>
            <a:ext cx="1785938" cy="7504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b="1" sz="4000">
                <a:solidFill>
                  <a:srgbClr val="000000"/>
                </a:solidFill>
              </a:defRPr>
            </a:pPr>
            <a:r>
              <a:rPr i="1"/>
              <a:t>r</a:t>
            </a:r>
            <a:r>
              <a:t>(</a:t>
            </a:r>
            <a:r>
              <a:rPr i="1"/>
              <a:t>t</a:t>
            </a:r>
            <a:r>
              <a:t>)</a:t>
            </a:r>
          </a:p>
        </p:txBody>
      </p:sp>
      <p:sp>
        <p:nvSpPr>
          <p:cNvPr id="417" name="Model"/>
          <p:cNvSpPr txBox="1"/>
          <p:nvPr/>
        </p:nvSpPr>
        <p:spPr>
          <a:xfrm>
            <a:off x="18886062" y="5671283"/>
            <a:ext cx="1401776"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Model </a:t>
            </a:r>
          </a:p>
        </p:txBody>
      </p:sp>
      <p:sp>
        <p:nvSpPr>
          <p:cNvPr id="418" name="Model Solutions look like this"/>
          <p:cNvSpPr txBox="1"/>
          <p:nvPr/>
        </p:nvSpPr>
        <p:spPr>
          <a:xfrm>
            <a:off x="6272312" y="613399"/>
            <a:ext cx="5918582" cy="609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Model Solutions look like this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2" name="Fig_2.png" descr="Fig_2.png"/>
          <p:cNvPicPr>
            <a:picLocks noChangeAspect="1"/>
          </p:cNvPicPr>
          <p:nvPr/>
        </p:nvPicPr>
        <p:blipFill>
          <a:blip r:embed="rId3">
            <a:extLst/>
          </a:blip>
          <a:srcRect l="51490" t="2110" r="2415" b="52551"/>
          <a:stretch>
            <a:fillRect/>
          </a:stretch>
        </p:blipFill>
        <p:spPr>
          <a:xfrm>
            <a:off x="4845099" y="1273875"/>
            <a:ext cx="14693687" cy="11168086"/>
          </a:xfrm>
          <a:prstGeom prst="rect">
            <a:avLst/>
          </a:prstGeom>
          <a:ln w="12700">
            <a:miter lim="400000"/>
          </a:ln>
        </p:spPr>
      </p:pic>
      <p:sp>
        <p:nvSpPr>
          <p:cNvPr id="423" name="Square"/>
          <p:cNvSpPr/>
          <p:nvPr/>
        </p:nvSpPr>
        <p:spPr>
          <a:xfrm>
            <a:off x="3690937" y="1375171"/>
            <a:ext cx="1785938" cy="1785939"/>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4" name="r(t)"/>
          <p:cNvSpPr txBox="1"/>
          <p:nvPr/>
        </p:nvSpPr>
        <p:spPr>
          <a:xfrm rot="16200000">
            <a:off x="4298156" y="6284728"/>
            <a:ext cx="1785938" cy="7504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b="1" sz="4000">
                <a:solidFill>
                  <a:srgbClr val="000000"/>
                </a:solidFill>
              </a:defRPr>
            </a:pPr>
            <a:r>
              <a:rPr i="1"/>
              <a:t>r</a:t>
            </a:r>
            <a:r>
              <a:t>(</a:t>
            </a:r>
            <a:r>
              <a:rPr i="1"/>
              <a:t>t</a:t>
            </a:r>
            <a:r>
              <a:t>)</a:t>
            </a:r>
          </a:p>
        </p:txBody>
      </p:sp>
      <p:sp>
        <p:nvSpPr>
          <p:cNvPr id="425" name="Log normal statistics"/>
          <p:cNvSpPr txBox="1"/>
          <p:nvPr/>
        </p:nvSpPr>
        <p:spPr>
          <a:xfrm>
            <a:off x="10173563" y="626652"/>
            <a:ext cx="4036874"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Log normal statistics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9" name="Fig_2.png" descr="Fig_2.png"/>
          <p:cNvPicPr>
            <a:picLocks noChangeAspect="1"/>
          </p:cNvPicPr>
          <p:nvPr/>
        </p:nvPicPr>
        <p:blipFill>
          <a:blip r:embed="rId3">
            <a:extLst/>
          </a:blip>
          <a:srcRect l="4649" t="47427" r="55361" b="2604"/>
          <a:stretch>
            <a:fillRect/>
          </a:stretch>
        </p:blipFill>
        <p:spPr>
          <a:xfrm>
            <a:off x="6075164" y="951848"/>
            <a:ext cx="12233607" cy="11812427"/>
          </a:xfrm>
          <a:prstGeom prst="rect">
            <a:avLst/>
          </a:prstGeom>
          <a:ln w="12700">
            <a:miter lim="400000"/>
          </a:ln>
        </p:spPr>
      </p:pic>
      <p:sp>
        <p:nvSpPr>
          <p:cNvPr id="430" name="Net Growth Requires Low Fluctuations"/>
          <p:cNvSpPr txBox="1"/>
          <p:nvPr/>
        </p:nvSpPr>
        <p:spPr>
          <a:xfrm>
            <a:off x="8040331" y="459465"/>
            <a:ext cx="8303337"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Net Growth Requires Low Fluctuations</a:t>
            </a:r>
          </a:p>
        </p:txBody>
      </p:sp>
      <p:sp>
        <p:nvSpPr>
          <p:cNvPr id="431" name="Equation"/>
          <p:cNvSpPr txBox="1"/>
          <p:nvPr/>
        </p:nvSpPr>
        <p:spPr>
          <a:xfrm>
            <a:off x="17411555" y="1417934"/>
            <a:ext cx="3902712" cy="204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7000" i="1">
                      <a:solidFill>
                        <a:srgbClr val="5E5E5E"/>
                      </a:solidFill>
                      <a:latin typeface="Cambria Math" panose="02040503050406030204" pitchFamily="18" charset="0"/>
                    </a:rPr>
                    <m:t>γ</m:t>
                  </m:r>
                  <m:r>
                    <a:rPr xmlns:a="http://schemas.openxmlformats.org/drawingml/2006/main" sz="7000" i="1">
                      <a:solidFill>
                        <a:srgbClr val="5E5E5E"/>
                      </a:solidFill>
                      <a:latin typeface="Cambria Math" panose="02040503050406030204" pitchFamily="18" charset="0"/>
                    </a:rPr>
                    <m:t>=</m:t>
                  </m:r>
                  <m:r>
                    <a:rPr xmlns:a="http://schemas.openxmlformats.org/drawingml/2006/main" sz="7000" i="1">
                      <a:solidFill>
                        <a:srgbClr val="5E5E5E"/>
                      </a:solidFill>
                      <a:latin typeface="Cambria Math" panose="02040503050406030204" pitchFamily="18" charset="0"/>
                    </a:rPr>
                    <m:t>η</m:t>
                  </m:r>
                  <m:r>
                    <a:rPr xmlns:a="http://schemas.openxmlformats.org/drawingml/2006/main" sz="7000" i="1">
                      <a:solidFill>
                        <a:srgbClr val="5E5E5E"/>
                      </a:solidFill>
                      <a:latin typeface="Cambria Math" panose="02040503050406030204" pitchFamily="18" charset="0"/>
                    </a:rPr>
                    <m:t>-</m:t>
                  </m:r>
                  <m:f>
                    <m:fPr>
                      <m:ctrlPr>
                        <a:rPr xmlns:a="http://schemas.openxmlformats.org/drawingml/2006/main" sz="7000" i="1">
                          <a:solidFill>
                            <a:srgbClr val="5E5E5E"/>
                          </a:solidFill>
                          <a:latin typeface="Cambria Math" panose="02040503050406030204" pitchFamily="18" charset="0"/>
                        </a:rPr>
                      </m:ctrlPr>
                      <m:type m:val="bar"/>
                    </m:fPr>
                    <m:num>
                      <m:sSup>
                        <m:e>
                          <m:r>
                            <a:rPr xmlns:a="http://schemas.openxmlformats.org/drawingml/2006/main" sz="7000" i="1">
                              <a:solidFill>
                                <a:srgbClr val="5E5E5E"/>
                              </a:solidFill>
                              <a:latin typeface="Cambria Math" panose="02040503050406030204" pitchFamily="18" charset="0"/>
                            </a:rPr>
                            <m:t>σ</m:t>
                          </m:r>
                        </m:e>
                        <m:sup>
                          <m:r>
                            <a:rPr xmlns:a="http://schemas.openxmlformats.org/drawingml/2006/main" sz="7000" i="1">
                              <a:solidFill>
                                <a:srgbClr val="5E5E5E"/>
                              </a:solidFill>
                              <a:latin typeface="Cambria Math" panose="02040503050406030204" pitchFamily="18" charset="0"/>
                            </a:rPr>
                            <m:t>2</m:t>
                          </m:r>
                        </m:sup>
                      </m:sSup>
                    </m:num>
                    <m:den>
                      <m:r>
                        <a:rPr xmlns:a="http://schemas.openxmlformats.org/drawingml/2006/main" sz="7000" i="1">
                          <a:solidFill>
                            <a:srgbClr val="5E5E5E"/>
                          </a:solidFill>
                          <a:latin typeface="Cambria Math" panose="02040503050406030204" pitchFamily="18" charset="0"/>
                        </a:rPr>
                        <m:t>2</m:t>
                      </m:r>
                    </m:den>
                  </m:f>
                </m:oMath>
              </m:oMathPara>
            </a14:m>
            <a:endParaRPr sz="7000">
              <a:solidFill>
                <a:srgbClr val="5E5E5E"/>
              </a:solidFill>
            </a:endParaRPr>
          </a:p>
        </p:txBody>
      </p:sp>
      <p:sp>
        <p:nvSpPr>
          <p:cNvPr id="432" name="effective growth rate"/>
          <p:cNvSpPr txBox="1"/>
          <p:nvPr/>
        </p:nvSpPr>
        <p:spPr>
          <a:xfrm>
            <a:off x="17327502" y="4015930"/>
            <a:ext cx="3709569"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effective growth rate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6" name="Screen Shot 2018-11-14 at 11.39.39 PM.png" descr="Screen Shot 2018-11-14 at 11.39.39 PM.png"/>
          <p:cNvPicPr>
            <a:picLocks noChangeAspect="1"/>
          </p:cNvPicPr>
          <p:nvPr/>
        </p:nvPicPr>
        <p:blipFill>
          <a:blip r:embed="rId3">
            <a:extLst/>
          </a:blip>
          <a:stretch>
            <a:fillRect/>
          </a:stretch>
        </p:blipFill>
        <p:spPr>
          <a:xfrm>
            <a:off x="4184093" y="1770380"/>
            <a:ext cx="5524316" cy="1996013"/>
          </a:xfrm>
          <a:prstGeom prst="rect">
            <a:avLst/>
          </a:prstGeom>
          <a:ln w="12700">
            <a:miter lim="400000"/>
          </a:ln>
        </p:spPr>
      </p:pic>
      <p:sp>
        <p:nvSpPr>
          <p:cNvPr id="437" name="Want low fluctuations:"/>
          <p:cNvSpPr txBox="1"/>
          <p:nvPr/>
        </p:nvSpPr>
        <p:spPr>
          <a:xfrm>
            <a:off x="3987006" y="627825"/>
            <a:ext cx="4051301"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Want low fluctuations:</a:t>
            </a:r>
          </a:p>
        </p:txBody>
      </p:sp>
      <p:sp>
        <p:nvSpPr>
          <p:cNvPr id="438" name="Rectangle"/>
          <p:cNvSpPr/>
          <p:nvPr/>
        </p:nvSpPr>
        <p:spPr>
          <a:xfrm>
            <a:off x="8959453" y="2625328"/>
            <a:ext cx="516039" cy="775767"/>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9" name="Equation"/>
          <p:cNvSpPr txBox="1"/>
          <p:nvPr/>
        </p:nvSpPr>
        <p:spPr>
          <a:xfrm>
            <a:off x="9135384" y="2506416"/>
            <a:ext cx="9302607" cy="51935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b</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a</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bar>
                    <m:barPr>
                      <m:ctrlPr>
                        <a:rPr xmlns:a="http://schemas.openxmlformats.org/drawingml/2006/main" sz="4600" i="1">
                          <a:solidFill>
                            <a:srgbClr val="000000"/>
                          </a:solidFill>
                          <a:latin typeface="Cambria Math" panose="02040503050406030204" pitchFamily="18" charset="0"/>
                        </a:rPr>
                      </m:ctrlPr>
                      <m:pos m:val="top"/>
                    </m:barPr>
                    <m:e>
                      <m:r>
                        <a:rPr xmlns:a="http://schemas.openxmlformats.org/drawingml/2006/main" sz="4600" i="1">
                          <a:solidFill>
                            <a:srgbClr val="000000"/>
                          </a:solidFill>
                          <a:latin typeface="Cambria Math" panose="02040503050406030204" pitchFamily="18" charset="0"/>
                        </a:rPr>
                        <m:t>η</m:t>
                      </m:r>
                    </m:e>
                  </m:ba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u</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v</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bar>
                    <m:barPr>
                      <m:ctrlPr>
                        <a:rPr xmlns:a="http://schemas.openxmlformats.org/drawingml/2006/main" sz="4600" i="1">
                          <a:solidFill>
                            <a:srgbClr val="000000"/>
                          </a:solidFill>
                          <a:latin typeface="Cambria Math" panose="02040503050406030204" pitchFamily="18" charset="0"/>
                        </a:rPr>
                      </m:ctrlPr>
                      <m:pos m:val="top"/>
                    </m:barPr>
                    <m:e>
                      <m:r>
                        <a:rPr xmlns:a="http://schemas.openxmlformats.org/drawingml/2006/main" sz="4600" i="1">
                          <a:solidFill>
                            <a:srgbClr val="000000"/>
                          </a:solidFill>
                          <a:latin typeface="Cambria Math" panose="02040503050406030204" pitchFamily="18" charset="0"/>
                        </a:rPr>
                        <m:t>η</m:t>
                      </m:r>
                    </m:e>
                  </m:ba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ϵ</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oMath>
              </m:oMathPara>
            </a14:m>
            <a:endParaRPr sz="4600"/>
          </a:p>
        </p:txBody>
      </p:sp>
      <p:sp>
        <p:nvSpPr>
          <p:cNvPr id="440" name="definition"/>
          <p:cNvSpPr txBox="1"/>
          <p:nvPr/>
        </p:nvSpPr>
        <p:spPr>
          <a:xfrm>
            <a:off x="8385956" y="4115931"/>
            <a:ext cx="196852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definition</a:t>
            </a:r>
          </a:p>
        </p:txBody>
      </p:sp>
      <p:sp>
        <p:nvSpPr>
          <p:cNvPr id="441" name="definition"/>
          <p:cNvSpPr txBox="1"/>
          <p:nvPr/>
        </p:nvSpPr>
        <p:spPr>
          <a:xfrm>
            <a:off x="15654721" y="4115931"/>
            <a:ext cx="196852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definition</a:t>
            </a:r>
          </a:p>
        </p:txBody>
      </p:sp>
      <p:pic>
        <p:nvPicPr>
          <p:cNvPr id="452" name="Connection Line" descr="Connection Line"/>
          <p:cNvPicPr>
            <a:picLocks noChangeAspect="0"/>
          </p:cNvPicPr>
          <p:nvPr/>
        </p:nvPicPr>
        <p:blipFill>
          <a:blip r:embed="rId4">
            <a:extLst/>
          </a:blip>
          <a:stretch>
            <a:fillRect/>
          </a:stretch>
        </p:blipFill>
        <p:spPr>
          <a:xfrm>
            <a:off x="7875195" y="3271927"/>
            <a:ext cx="3034724" cy="883361"/>
          </a:xfrm>
          <a:prstGeom prst="rect">
            <a:avLst/>
          </a:prstGeom>
        </p:spPr>
      </p:pic>
      <p:pic>
        <p:nvPicPr>
          <p:cNvPr id="454" name="Connection Line" descr="Connection Line"/>
          <p:cNvPicPr>
            <a:picLocks noChangeAspect="0"/>
          </p:cNvPicPr>
          <p:nvPr/>
        </p:nvPicPr>
        <p:blipFill>
          <a:blip r:embed="rId5">
            <a:extLst/>
          </a:blip>
          <a:stretch>
            <a:fillRect/>
          </a:stretch>
        </p:blipFill>
        <p:spPr>
          <a:xfrm>
            <a:off x="14578598" y="3023935"/>
            <a:ext cx="3334915" cy="925763"/>
          </a:xfrm>
          <a:prstGeom prst="rect">
            <a:avLst/>
          </a:prstGeom>
        </p:spPr>
      </p:pic>
      <p:sp>
        <p:nvSpPr>
          <p:cNvPr id="444" name="Line"/>
          <p:cNvSpPr/>
          <p:nvPr/>
        </p:nvSpPr>
        <p:spPr>
          <a:xfrm flipV="1">
            <a:off x="12776365" y="3148156"/>
            <a:ext cx="933038" cy="116350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5" name="Line"/>
          <p:cNvSpPr/>
          <p:nvPr/>
        </p:nvSpPr>
        <p:spPr>
          <a:xfrm flipV="1">
            <a:off x="14870982" y="3034545"/>
            <a:ext cx="677938" cy="245236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6" name="income…"/>
          <p:cNvSpPr txBox="1"/>
          <p:nvPr/>
        </p:nvSpPr>
        <p:spPr>
          <a:xfrm>
            <a:off x="10966538" y="4332625"/>
            <a:ext cx="2450924"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a:t>
            </a:r>
          </a:p>
          <a:p>
            <a:pPr defTabSz="821531">
              <a:defRPr b="1" sz="3200">
                <a:solidFill>
                  <a:srgbClr val="000000"/>
                </a:solidFill>
              </a:defRPr>
            </a:pPr>
            <a:r>
              <a:t>fluctuations</a:t>
            </a:r>
          </a:p>
        </p:txBody>
      </p:sp>
      <p:sp>
        <p:nvSpPr>
          <p:cNvPr id="447" name="choice…"/>
          <p:cNvSpPr txBox="1"/>
          <p:nvPr/>
        </p:nvSpPr>
        <p:spPr>
          <a:xfrm>
            <a:off x="13327323" y="5411328"/>
            <a:ext cx="2669160"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choice </a:t>
            </a:r>
          </a:p>
          <a:p>
            <a:pPr defTabSz="821531">
              <a:defRPr b="1" sz="3200">
                <a:solidFill>
                  <a:srgbClr val="000000"/>
                </a:solidFill>
              </a:defRPr>
            </a:pPr>
            <a:r>
              <a:t>expenditures</a:t>
            </a:r>
          </a:p>
        </p:txBody>
      </p:sp>
      <p:sp>
        <p:nvSpPr>
          <p:cNvPr id="448" name="when I have more money can spend more and vice-versa"/>
          <p:cNvSpPr txBox="1"/>
          <p:nvPr/>
        </p:nvSpPr>
        <p:spPr>
          <a:xfrm>
            <a:off x="4126985" y="7627759"/>
            <a:ext cx="12200967" cy="68841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when I have more money can spend more and vice-versa</a:t>
            </a:r>
          </a:p>
        </p:txBody>
      </p:sp>
      <p:sp>
        <p:nvSpPr>
          <p:cNvPr id="449" name="feedback control theory"/>
          <p:cNvSpPr txBox="1"/>
          <p:nvPr/>
        </p:nvSpPr>
        <p:spPr>
          <a:xfrm>
            <a:off x="8480361" y="11186055"/>
            <a:ext cx="7423278" cy="93652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200">
                <a:solidFill>
                  <a:srgbClr val="FFFFFF"/>
                </a:solidFill>
                <a:latin typeface="Helvetica Neue Medium"/>
                <a:ea typeface="Helvetica Neue Medium"/>
                <a:cs typeface="Helvetica Neue Medium"/>
                <a:sym typeface="Helvetica Neue Medium"/>
              </a:defRPr>
            </a:lvl1pPr>
          </a:lstStyle>
          <a:p>
            <a:pPr/>
            <a:r>
              <a:t>feedback control theory</a:t>
            </a:r>
          </a:p>
        </p:txBody>
      </p:sp>
      <p:sp>
        <p:nvSpPr>
          <p:cNvPr id="450" name="need to average (smoothen) expenditures and incomes over some time…"/>
          <p:cNvSpPr txBox="1"/>
          <p:nvPr/>
        </p:nvSpPr>
        <p:spPr>
          <a:xfrm>
            <a:off x="6283875" y="8936286"/>
            <a:ext cx="13904088"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need to average (smoothen) expenditures and incomes over some time</a:t>
            </a:r>
          </a:p>
          <a:p>
            <a:pPr algn="r" defTabSz="821531">
              <a:defRPr b="1" sz="3200">
                <a:solidFill>
                  <a:srgbClr val="000000"/>
                </a:solidFill>
              </a:defRPr>
            </a:pPr>
            <a:r>
              <a:t>month, season, year</a:t>
            </a:r>
          </a:p>
        </p:txBody>
      </p:sp>
      <p:sp>
        <p:nvSpPr>
          <p:cNvPr id="451" name="Consumption Smoothing"/>
          <p:cNvSpPr txBox="1"/>
          <p:nvPr/>
        </p:nvSpPr>
        <p:spPr>
          <a:xfrm>
            <a:off x="18038624" y="7679410"/>
            <a:ext cx="4788307"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Consumption Smoothing</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9" name="91QNKZK3-KL._SL1500_.jpg" descr="91QNKZK3-KL._SL1500_.jpg"/>
          <p:cNvPicPr>
            <a:picLocks noChangeAspect="1"/>
          </p:cNvPicPr>
          <p:nvPr/>
        </p:nvPicPr>
        <p:blipFill>
          <a:blip r:embed="rId3">
            <a:extLst/>
          </a:blip>
          <a:stretch>
            <a:fillRect/>
          </a:stretch>
        </p:blipFill>
        <p:spPr>
          <a:xfrm>
            <a:off x="3048000" y="1412973"/>
            <a:ext cx="18288000" cy="12533376"/>
          </a:xfrm>
          <a:prstGeom prst="rect">
            <a:avLst/>
          </a:prstGeom>
          <a:ln w="12700">
            <a:miter lim="400000"/>
          </a:ln>
        </p:spPr>
      </p:pic>
      <p:sp>
        <p:nvSpPr>
          <p:cNvPr id="460" name="Feedback Control is a big part of your life"/>
          <p:cNvSpPr txBox="1"/>
          <p:nvPr/>
        </p:nvSpPr>
        <p:spPr>
          <a:xfrm>
            <a:off x="8253323" y="481653"/>
            <a:ext cx="7877354"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Feedback Control is a big part of your life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4" name="Unknown.jpeg" descr="Unknown.jpeg"/>
          <p:cNvPicPr>
            <a:picLocks noChangeAspect="1"/>
          </p:cNvPicPr>
          <p:nvPr/>
        </p:nvPicPr>
        <p:blipFill>
          <a:blip r:embed="rId3">
            <a:extLst/>
          </a:blip>
          <a:stretch>
            <a:fillRect/>
          </a:stretch>
        </p:blipFill>
        <p:spPr>
          <a:xfrm>
            <a:off x="3754073" y="1085724"/>
            <a:ext cx="7045648" cy="4879764"/>
          </a:xfrm>
          <a:prstGeom prst="rect">
            <a:avLst/>
          </a:prstGeom>
          <a:ln w="12700">
            <a:miter lim="400000"/>
          </a:ln>
        </p:spPr>
      </p:pic>
      <p:pic>
        <p:nvPicPr>
          <p:cNvPr id="465" name="Unknown.jpeg" descr="Unknown.jpeg"/>
          <p:cNvPicPr>
            <a:picLocks noChangeAspect="1"/>
          </p:cNvPicPr>
          <p:nvPr/>
        </p:nvPicPr>
        <p:blipFill>
          <a:blip r:embed="rId4">
            <a:extLst/>
          </a:blip>
          <a:stretch>
            <a:fillRect/>
          </a:stretch>
        </p:blipFill>
        <p:spPr>
          <a:xfrm>
            <a:off x="13602751" y="2168293"/>
            <a:ext cx="5929313" cy="2714626"/>
          </a:xfrm>
          <a:prstGeom prst="rect">
            <a:avLst/>
          </a:prstGeom>
          <a:ln w="12700">
            <a:miter lim="400000"/>
          </a:ln>
        </p:spPr>
      </p:pic>
      <p:pic>
        <p:nvPicPr>
          <p:cNvPr id="466" name="0819-einstein-riding-bicycle_sm01.jpg" descr="0819-einstein-riding-bicycle_sm01.jpg"/>
          <p:cNvPicPr>
            <a:picLocks noChangeAspect="1"/>
          </p:cNvPicPr>
          <p:nvPr/>
        </p:nvPicPr>
        <p:blipFill>
          <a:blip r:embed="rId5">
            <a:extLst/>
          </a:blip>
          <a:stretch>
            <a:fillRect/>
          </a:stretch>
        </p:blipFill>
        <p:spPr>
          <a:xfrm>
            <a:off x="15697592" y="6949389"/>
            <a:ext cx="4482704" cy="5715001"/>
          </a:xfrm>
          <a:prstGeom prst="rect">
            <a:avLst/>
          </a:prstGeom>
          <a:ln w="12700">
            <a:miter lim="400000"/>
          </a:ln>
        </p:spPr>
      </p:pic>
      <p:pic>
        <p:nvPicPr>
          <p:cNvPr id="467" name="1*xsHuGPGDYCyHsrZ9U5P8Bg.jpeg" descr="1*xsHuGPGDYCyHsrZ9U5P8Bg.jpeg"/>
          <p:cNvPicPr>
            <a:picLocks noChangeAspect="1"/>
          </p:cNvPicPr>
          <p:nvPr/>
        </p:nvPicPr>
        <p:blipFill>
          <a:blip r:embed="rId6">
            <a:extLst/>
          </a:blip>
          <a:stretch>
            <a:fillRect/>
          </a:stretch>
        </p:blipFill>
        <p:spPr>
          <a:xfrm>
            <a:off x="4162842" y="7014692"/>
            <a:ext cx="8230765" cy="5941584"/>
          </a:xfrm>
          <a:prstGeom prst="rect">
            <a:avLst/>
          </a:prstGeom>
          <a:ln w="12700">
            <a:miter lim="400000"/>
          </a:ln>
        </p:spPr>
      </p:pic>
      <p:sp>
        <p:nvSpPr>
          <p:cNvPr id="468" name="Feedback Control is a big part of your life"/>
          <p:cNvSpPr txBox="1"/>
          <p:nvPr/>
        </p:nvSpPr>
        <p:spPr>
          <a:xfrm>
            <a:off x="8253323" y="312487"/>
            <a:ext cx="7877354"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Feedback Control is a big part of your life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2" name="Screen Shot 2018-11-15 at 12.48.49 AM.png" descr="Screen Shot 2018-11-15 at 12.48.49 AM.png"/>
          <p:cNvPicPr>
            <a:picLocks noChangeAspect="1"/>
          </p:cNvPicPr>
          <p:nvPr/>
        </p:nvPicPr>
        <p:blipFill>
          <a:blip r:embed="rId3">
            <a:extLst/>
          </a:blip>
          <a:stretch>
            <a:fillRect/>
          </a:stretch>
        </p:blipFill>
        <p:spPr>
          <a:xfrm>
            <a:off x="4162885" y="11102427"/>
            <a:ext cx="16323470" cy="2089548"/>
          </a:xfrm>
          <a:prstGeom prst="rect">
            <a:avLst/>
          </a:prstGeom>
          <a:ln w="12700">
            <a:miter lim="400000"/>
          </a:ln>
        </p:spPr>
      </p:pic>
      <p:pic>
        <p:nvPicPr>
          <p:cNvPr id="473" name="Screen Shot 2018-11-15 at 12.48.40 AM.png" descr="Screen Shot 2018-11-15 at 12.48.40 AM.png"/>
          <p:cNvPicPr>
            <a:picLocks noChangeAspect="1"/>
          </p:cNvPicPr>
          <p:nvPr/>
        </p:nvPicPr>
        <p:blipFill>
          <a:blip r:embed="rId4">
            <a:extLst/>
          </a:blip>
          <a:stretch>
            <a:fillRect/>
          </a:stretch>
        </p:blipFill>
        <p:spPr>
          <a:xfrm>
            <a:off x="5022786" y="7642888"/>
            <a:ext cx="6232923" cy="1696642"/>
          </a:xfrm>
          <a:prstGeom prst="rect">
            <a:avLst/>
          </a:prstGeom>
          <a:ln w="12700">
            <a:miter lim="400000"/>
          </a:ln>
        </p:spPr>
      </p:pic>
      <p:pic>
        <p:nvPicPr>
          <p:cNvPr id="474" name="Screen Shot 2018-11-15 at 12.48.18 AM.png" descr="Screen Shot 2018-11-15 at 12.48.18 AM.png"/>
          <p:cNvPicPr>
            <a:picLocks noChangeAspect="1"/>
          </p:cNvPicPr>
          <p:nvPr/>
        </p:nvPicPr>
        <p:blipFill>
          <a:blip r:embed="rId5">
            <a:extLst/>
          </a:blip>
          <a:stretch>
            <a:fillRect/>
          </a:stretch>
        </p:blipFill>
        <p:spPr>
          <a:xfrm>
            <a:off x="12343176" y="5018554"/>
            <a:ext cx="8429626" cy="1428751"/>
          </a:xfrm>
          <a:prstGeom prst="rect">
            <a:avLst/>
          </a:prstGeom>
          <a:ln w="12700">
            <a:miter lim="400000"/>
          </a:ln>
        </p:spPr>
      </p:pic>
      <p:pic>
        <p:nvPicPr>
          <p:cNvPr id="475" name="Screen Shot 2018-11-15 at 12.48.06 AM.png" descr="Screen Shot 2018-11-15 at 12.48.06 AM.png"/>
          <p:cNvPicPr>
            <a:picLocks noChangeAspect="1"/>
          </p:cNvPicPr>
          <p:nvPr/>
        </p:nvPicPr>
        <p:blipFill>
          <a:blip r:embed="rId6">
            <a:extLst/>
          </a:blip>
          <a:stretch>
            <a:fillRect/>
          </a:stretch>
        </p:blipFill>
        <p:spPr>
          <a:xfrm>
            <a:off x="3889832" y="4795311"/>
            <a:ext cx="7393782" cy="1875236"/>
          </a:xfrm>
          <a:prstGeom prst="rect">
            <a:avLst/>
          </a:prstGeom>
          <a:ln w="12700">
            <a:miter lim="400000"/>
          </a:ln>
        </p:spPr>
      </p:pic>
      <p:pic>
        <p:nvPicPr>
          <p:cNvPr id="476" name="Screen Shot 2018-11-15 at 12.47.15 AM.png" descr="Screen Shot 2018-11-15 at 12.47.15 AM.png"/>
          <p:cNvPicPr>
            <a:picLocks noChangeAspect="1"/>
          </p:cNvPicPr>
          <p:nvPr/>
        </p:nvPicPr>
        <p:blipFill>
          <a:blip r:embed="rId7">
            <a:extLst/>
          </a:blip>
          <a:stretch>
            <a:fillRect/>
          </a:stretch>
        </p:blipFill>
        <p:spPr>
          <a:xfrm>
            <a:off x="3619709" y="2008307"/>
            <a:ext cx="9465470" cy="1643064"/>
          </a:xfrm>
          <a:prstGeom prst="rect">
            <a:avLst/>
          </a:prstGeom>
          <a:ln w="12700">
            <a:miter lim="400000"/>
          </a:ln>
        </p:spPr>
      </p:pic>
      <p:sp>
        <p:nvSpPr>
          <p:cNvPr id="477" name="How Control theory works:"/>
          <p:cNvSpPr txBox="1"/>
          <p:nvPr/>
        </p:nvSpPr>
        <p:spPr>
          <a:xfrm>
            <a:off x="9770872" y="453634"/>
            <a:ext cx="4842257"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How Control theory works:</a:t>
            </a:r>
          </a:p>
        </p:txBody>
      </p:sp>
      <p:sp>
        <p:nvSpPr>
          <p:cNvPr id="478" name="Time costs to track income fluctuations"/>
          <p:cNvSpPr txBox="1"/>
          <p:nvPr/>
        </p:nvSpPr>
        <p:spPr>
          <a:xfrm>
            <a:off x="13081812" y="2498786"/>
            <a:ext cx="807875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Time costs to track income fluctuations  </a:t>
            </a:r>
          </a:p>
        </p:txBody>
      </p:sp>
      <p:sp>
        <p:nvSpPr>
          <p:cNvPr id="479" name="PID Controller"/>
          <p:cNvSpPr txBox="1"/>
          <p:nvPr/>
        </p:nvSpPr>
        <p:spPr>
          <a:xfrm>
            <a:off x="3736586" y="1663669"/>
            <a:ext cx="2625980"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PID Controller</a:t>
            </a:r>
          </a:p>
        </p:txBody>
      </p:sp>
      <p:sp>
        <p:nvSpPr>
          <p:cNvPr id="480" name="This gives a simple dynamics for errors"/>
          <p:cNvSpPr txBox="1"/>
          <p:nvPr/>
        </p:nvSpPr>
        <p:spPr>
          <a:xfrm>
            <a:off x="3717020" y="4133649"/>
            <a:ext cx="773940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This gives a simple dynamics for errors</a:t>
            </a:r>
          </a:p>
        </p:txBody>
      </p:sp>
      <p:sp>
        <p:nvSpPr>
          <p:cNvPr id="481" name="noisy spring"/>
          <p:cNvSpPr txBox="1"/>
          <p:nvPr/>
        </p:nvSpPr>
        <p:spPr>
          <a:xfrm>
            <a:off x="3562992" y="6628292"/>
            <a:ext cx="2294510"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noisy spring</a:t>
            </a:r>
          </a:p>
        </p:txBody>
      </p:sp>
      <p:pic>
        <p:nvPicPr>
          <p:cNvPr id="482" name="Line Line" descr="Line Line"/>
          <p:cNvPicPr>
            <a:picLocks noChangeAspect="0"/>
          </p:cNvPicPr>
          <p:nvPr/>
        </p:nvPicPr>
        <p:blipFill>
          <a:blip r:embed="rId8">
            <a:extLst/>
          </a:blip>
          <a:stretch>
            <a:fillRect/>
          </a:stretch>
        </p:blipFill>
        <p:spPr>
          <a:xfrm rot="18900000">
            <a:off x="3759551" y="5645868"/>
            <a:ext cx="1481316" cy="101601"/>
          </a:xfrm>
          <a:prstGeom prst="rect">
            <a:avLst/>
          </a:prstGeom>
        </p:spPr>
      </p:pic>
      <p:sp>
        <p:nvSpPr>
          <p:cNvPr id="484" name="error wants to vanish"/>
          <p:cNvSpPr txBox="1"/>
          <p:nvPr/>
        </p:nvSpPr>
        <p:spPr>
          <a:xfrm>
            <a:off x="3387362" y="9639458"/>
            <a:ext cx="425046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error wants to vanish</a:t>
            </a:r>
          </a:p>
        </p:txBody>
      </p:sp>
      <p:sp>
        <p:nvSpPr>
          <p:cNvPr id="485" name="noise"/>
          <p:cNvSpPr txBox="1"/>
          <p:nvPr/>
        </p:nvSpPr>
        <p:spPr>
          <a:xfrm>
            <a:off x="10055472" y="9639458"/>
            <a:ext cx="120124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noise</a:t>
            </a:r>
          </a:p>
        </p:txBody>
      </p:sp>
      <p:sp>
        <p:nvSpPr>
          <p:cNvPr id="486" name="Line"/>
          <p:cNvSpPr/>
          <p:nvPr/>
        </p:nvSpPr>
        <p:spPr>
          <a:xfrm flipV="1">
            <a:off x="6256408" y="8991147"/>
            <a:ext cx="777932" cy="77793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7" name="Line"/>
          <p:cNvSpPr/>
          <p:nvPr/>
        </p:nvSpPr>
        <p:spPr>
          <a:xfrm flipH="1" flipV="1">
            <a:off x="9868957" y="8762362"/>
            <a:ext cx="566546" cy="774545"/>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8" name="Statistics of error is “under control”:"/>
          <p:cNvSpPr txBox="1"/>
          <p:nvPr/>
        </p:nvSpPr>
        <p:spPr>
          <a:xfrm>
            <a:off x="3383847" y="10576762"/>
            <a:ext cx="716191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Statistics of error is “under control”:</a:t>
            </a:r>
          </a:p>
        </p:txBody>
      </p:sp>
      <p:pic>
        <p:nvPicPr>
          <p:cNvPr id="489" name="Screen Shot 2018-11-15 at 12.58.17 AM.png" descr="Screen Shot 2018-11-15 at 12.58.17 AM.png"/>
          <p:cNvPicPr>
            <a:picLocks noChangeAspect="1"/>
          </p:cNvPicPr>
          <p:nvPr/>
        </p:nvPicPr>
        <p:blipFill>
          <a:blip r:embed="rId9">
            <a:extLst/>
          </a:blip>
          <a:stretch>
            <a:fillRect/>
          </a:stretch>
        </p:blipFill>
        <p:spPr>
          <a:xfrm>
            <a:off x="13804103" y="8093139"/>
            <a:ext cx="6329304" cy="796140"/>
          </a:xfrm>
          <a:prstGeom prst="rect">
            <a:avLst/>
          </a:prstGeom>
          <a:ln w="12700">
            <a:miter lim="400000"/>
          </a:ln>
        </p:spPr>
      </p:pic>
      <p:pic>
        <p:nvPicPr>
          <p:cNvPr id="490" name="Circle Circle" descr="Circle Circle"/>
          <p:cNvPicPr>
            <a:picLocks noChangeAspect="0"/>
          </p:cNvPicPr>
          <p:nvPr/>
        </p:nvPicPr>
        <p:blipFill>
          <a:blip r:embed="rId10">
            <a:extLst/>
          </a:blip>
          <a:stretch>
            <a:fillRect/>
          </a:stretch>
        </p:blipFill>
        <p:spPr>
          <a:xfrm>
            <a:off x="18731309" y="11600019"/>
            <a:ext cx="1094366" cy="1094366"/>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8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47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4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48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4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48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48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4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3" fill="hold">
                                  <p:stCondLst>
                                    <p:cond delay="0"/>
                                  </p:stCondLst>
                                  <p:iterate type="el" backwards="0">
                                    <p:tmAbs val="0"/>
                                  </p:iterate>
                                  <p:childTnLst>
                                    <p:set>
                                      <p:cBhvr>
                                        <p:cTn id="54" fill="hold"/>
                                        <p:tgtEl>
                                          <p:spTgt spid="47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14" fill="hold">
                                  <p:stCondLst>
                                    <p:cond delay="0"/>
                                  </p:stCondLst>
                                  <p:iterate type="el" backwards="0">
                                    <p:tmAbs val="0"/>
                                  </p:iterate>
                                  <p:childTnLst>
                                    <p:set>
                                      <p:cBhvr>
                                        <p:cTn id="58" fill="hold"/>
                                        <p:tgtEl>
                                          <p:spTgt spid="4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5" grpId="2"/>
      <p:bldP build="whole" bldLvl="1" animBg="1" rev="0" advAuto="0" spid="489" grpId="7"/>
      <p:bldP build="whole" bldLvl="1" animBg="1" rev="0" advAuto="0" spid="472" grpId="13"/>
      <p:bldP build="whole" bldLvl="1" animBg="1" rev="0" advAuto="0" spid="488" grpId="12"/>
      <p:bldP build="whole" bldLvl="1" animBg="1" rev="0" advAuto="0" spid="484" grpId="9"/>
      <p:bldP build="whole" bldLvl="1" animBg="1" rev="0" advAuto="0" spid="481" grpId="4"/>
      <p:bldP build="whole" bldLvl="1" animBg="1" rev="0" advAuto="0" spid="482" grpId="5"/>
      <p:bldP build="whole" bldLvl="1" animBg="1" rev="0" advAuto="0" spid="490" grpId="14"/>
      <p:bldP build="whole" bldLvl="1" animBg="1" rev="0" advAuto="0" spid="485" grpId="11"/>
      <p:bldP build="whole" bldLvl="1" animBg="1" rev="0" advAuto="0" spid="474" grpId="3"/>
      <p:bldP build="whole" bldLvl="1" animBg="1" rev="0" advAuto="0" spid="480" grpId="1"/>
      <p:bldP build="whole" bldLvl="1" animBg="1" rev="0" advAuto="0" spid="473" grpId="6"/>
      <p:bldP build="whole" bldLvl="1" animBg="1" rev="0" advAuto="0" spid="487" grpId="10"/>
      <p:bldP build="whole" bldLvl="1" animBg="1" rev="0" advAuto="0" spid="486" grpId="8"/>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We want to explain why deviations from scaling for each city…"/>
          <p:cNvSpPr txBox="1"/>
          <p:nvPr/>
        </p:nvSpPr>
        <p:spPr>
          <a:xfrm>
            <a:off x="3441344" y="3522167"/>
            <a:ext cx="17501312" cy="6671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100"/>
            </a:pPr>
            <a:r>
              <a:t>We want to explain why </a:t>
            </a:r>
            <a:r>
              <a:rPr>
                <a:solidFill>
                  <a:schemeClr val="accent5">
                    <a:hueOff val="-82419"/>
                    <a:satOff val="-9513"/>
                    <a:lumOff val="-16343"/>
                  </a:schemeClr>
                </a:solidFill>
              </a:rPr>
              <a:t>deviations from scaling</a:t>
            </a:r>
            <a:r>
              <a:t> for each city </a:t>
            </a:r>
          </a:p>
          <a:p>
            <a:pPr>
              <a:defRPr b="1" sz="3100"/>
            </a:pPr>
          </a:p>
          <a:p>
            <a:pPr>
              <a:defRPr b="1" sz="3100"/>
            </a:pPr>
          </a:p>
          <a:p>
            <a:pPr>
              <a:defRPr b="1" sz="3100"/>
            </a:pPr>
            <a:r>
              <a:t>have the </a:t>
            </a:r>
            <a:r>
              <a:rPr>
                <a:solidFill>
                  <a:schemeClr val="accent5">
                    <a:hueOff val="-82419"/>
                    <a:satOff val="-9513"/>
                    <a:lumOff val="-16343"/>
                  </a:schemeClr>
                </a:solidFill>
              </a:rPr>
              <a:t>observed distribution </a:t>
            </a:r>
            <a:r>
              <a:t>(~lognormal)</a:t>
            </a:r>
          </a:p>
          <a:p>
            <a:pPr/>
          </a:p>
          <a:p>
            <a:pPr/>
          </a:p>
          <a:p>
            <a:pPr/>
          </a:p>
          <a:p>
            <a:pPr/>
          </a:p>
          <a:p>
            <a:pPr>
              <a:defRPr sz="3200"/>
            </a:pPr>
            <a:r>
              <a:t>This is connected to how </a:t>
            </a:r>
            <a:r>
              <a:rPr b="1">
                <a:solidFill>
                  <a:schemeClr val="accent5">
                    <a:hueOff val="-82419"/>
                    <a:satOff val="-9513"/>
                    <a:lumOff val="-16343"/>
                  </a:schemeClr>
                </a:solidFill>
              </a:rPr>
              <a:t>resources and information</a:t>
            </a:r>
            <a:r>
              <a:t> are used, at the individual and firm levels </a:t>
            </a:r>
          </a:p>
          <a:p>
            <a:pPr>
              <a:defRPr sz="3200"/>
            </a:pPr>
          </a:p>
          <a:p>
            <a:pPr>
              <a:defRPr sz="3200"/>
            </a:pPr>
          </a:p>
          <a:p>
            <a:pPr>
              <a:defRPr sz="3200"/>
            </a:pPr>
          </a:p>
          <a:p>
            <a:pPr>
              <a:defRPr sz="3200"/>
            </a:pPr>
            <a:r>
              <a:t>and brings in the problems of </a:t>
            </a:r>
            <a:r>
              <a:rPr b="1">
                <a:solidFill>
                  <a:schemeClr val="accent5">
                    <a:hueOff val="-82419"/>
                    <a:satOff val="-9513"/>
                    <a:lumOff val="-16343"/>
                  </a:schemeClr>
                </a:solidFill>
              </a:rPr>
              <a:t>growth and inequality</a:t>
            </a:r>
            <a:endParaRPr b="1">
              <a:solidFill>
                <a:schemeClr val="accent5">
                  <a:hueOff val="-82419"/>
                  <a:satOff val="-9513"/>
                  <a:lumOff val="-16343"/>
                </a:schemeClr>
              </a:solidFill>
            </a:endParaRPr>
          </a:p>
          <a:p>
            <a:pPr/>
          </a:p>
        </p:txBody>
      </p:sp>
      <p:sp>
        <p:nvSpPr>
          <p:cNvPr id="184" name="Bell-curve in logs"/>
          <p:cNvSpPr txBox="1"/>
          <p:nvPr/>
        </p:nvSpPr>
        <p:spPr>
          <a:xfrm>
            <a:off x="15920444" y="5694143"/>
            <a:ext cx="246796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Bell-curve in logs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5" name="Fig_3.png" descr="Fig_3.png"/>
          <p:cNvPicPr>
            <a:picLocks noChangeAspect="1"/>
          </p:cNvPicPr>
          <p:nvPr/>
        </p:nvPicPr>
        <p:blipFill>
          <a:blip r:embed="rId3">
            <a:extLst/>
          </a:blip>
          <a:stretch>
            <a:fillRect/>
          </a:stretch>
        </p:blipFill>
        <p:spPr>
          <a:xfrm>
            <a:off x="3316941" y="0"/>
            <a:ext cx="17750117" cy="13716000"/>
          </a:xfrm>
          <a:prstGeom prst="rect">
            <a:avLst/>
          </a:prstGeom>
          <a:ln w="12700">
            <a:miter lim="400000"/>
          </a:ln>
        </p:spPr>
      </p:pic>
      <p:sp>
        <p:nvSpPr>
          <p:cNvPr id="496" name="“Consumption Smoothing”"/>
          <p:cNvSpPr txBox="1"/>
          <p:nvPr/>
        </p:nvSpPr>
        <p:spPr>
          <a:xfrm>
            <a:off x="16057776" y="6184066"/>
            <a:ext cx="5149190"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“Consumption Smoothing”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Growth rates for individuals and for cities"/>
          <p:cNvSpPr txBox="1"/>
          <p:nvPr/>
        </p:nvSpPr>
        <p:spPr>
          <a:xfrm>
            <a:off x="8443658" y="1020732"/>
            <a:ext cx="7496684"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Growth rates for individuals and for cities </a:t>
            </a:r>
          </a:p>
        </p:txBody>
      </p:sp>
      <p:sp>
        <p:nvSpPr>
          <p:cNvPr id="501" name="Is the growth rate for a city the average of the growth rates for individuals?"/>
          <p:cNvSpPr txBox="1"/>
          <p:nvPr/>
        </p:nvSpPr>
        <p:spPr>
          <a:xfrm>
            <a:off x="4817706" y="2687181"/>
            <a:ext cx="1474858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Is the growth rate for a city the average of the growth rates for individuals? </a:t>
            </a:r>
          </a:p>
        </p:txBody>
      </p:sp>
      <p:sp>
        <p:nvSpPr>
          <p:cNvPr id="502" name="Not in general:"/>
          <p:cNvSpPr txBox="1"/>
          <p:nvPr/>
        </p:nvSpPr>
        <p:spPr>
          <a:xfrm>
            <a:off x="4448752" y="4383304"/>
            <a:ext cx="298493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Not in general:</a:t>
            </a:r>
          </a:p>
        </p:txBody>
      </p:sp>
      <p:pic>
        <p:nvPicPr>
          <p:cNvPr id="503" name="Screen Shot 2018-11-15 at 1.06.53 AM.png" descr="Screen Shot 2018-11-15 at 1.06.53 AM.png"/>
          <p:cNvPicPr>
            <a:picLocks noChangeAspect="1"/>
          </p:cNvPicPr>
          <p:nvPr/>
        </p:nvPicPr>
        <p:blipFill>
          <a:blip r:embed="rId3">
            <a:extLst/>
          </a:blip>
          <a:stretch>
            <a:fillRect/>
          </a:stretch>
        </p:blipFill>
        <p:spPr>
          <a:xfrm>
            <a:off x="10254257" y="3831254"/>
            <a:ext cx="3875486" cy="2286001"/>
          </a:xfrm>
          <a:prstGeom prst="rect">
            <a:avLst/>
          </a:prstGeom>
          <a:ln w="12700">
            <a:miter lim="400000"/>
          </a:ln>
        </p:spPr>
      </p:pic>
      <p:pic>
        <p:nvPicPr>
          <p:cNvPr id="504" name="Screen Shot 2018-11-15 at 1.07.09 AM.png" descr="Screen Shot 2018-11-15 at 1.07.09 AM.png"/>
          <p:cNvPicPr>
            <a:picLocks noChangeAspect="1"/>
          </p:cNvPicPr>
          <p:nvPr/>
        </p:nvPicPr>
        <p:blipFill>
          <a:blip r:embed="rId4">
            <a:extLst/>
          </a:blip>
          <a:stretch>
            <a:fillRect/>
          </a:stretch>
        </p:blipFill>
        <p:spPr>
          <a:xfrm>
            <a:off x="4311829" y="6839512"/>
            <a:ext cx="6125767" cy="1518048"/>
          </a:xfrm>
          <a:prstGeom prst="rect">
            <a:avLst/>
          </a:prstGeom>
          <a:ln w="12700">
            <a:miter lim="400000"/>
          </a:ln>
        </p:spPr>
      </p:pic>
      <p:pic>
        <p:nvPicPr>
          <p:cNvPr id="505" name="Screen Shot 2018-11-15 at 1.07.15 AM.png" descr="Screen Shot 2018-11-15 at 1.07.15 AM.png"/>
          <p:cNvPicPr>
            <a:picLocks noChangeAspect="1"/>
          </p:cNvPicPr>
          <p:nvPr/>
        </p:nvPicPr>
        <p:blipFill>
          <a:blip r:embed="rId5">
            <a:extLst/>
          </a:blip>
          <a:stretch>
            <a:fillRect/>
          </a:stretch>
        </p:blipFill>
        <p:spPr>
          <a:xfrm>
            <a:off x="4083494" y="9383427"/>
            <a:ext cx="16644939" cy="1803798"/>
          </a:xfrm>
          <a:prstGeom prst="rect">
            <a:avLst/>
          </a:prstGeom>
          <a:ln w="12700">
            <a:miter lim="400000"/>
          </a:ln>
        </p:spPr>
      </p:pic>
      <p:sp>
        <p:nvSpPr>
          <p:cNvPr id="506" name="average resources"/>
          <p:cNvSpPr txBox="1"/>
          <p:nvPr/>
        </p:nvSpPr>
        <p:spPr>
          <a:xfrm>
            <a:off x="13744035" y="5053264"/>
            <a:ext cx="3396743"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average resources</a:t>
            </a:r>
          </a:p>
        </p:txBody>
      </p:sp>
      <p:sp>
        <p:nvSpPr>
          <p:cNvPr id="507" name="growth of resources per capita in a population"/>
          <p:cNvSpPr txBox="1"/>
          <p:nvPr/>
        </p:nvSpPr>
        <p:spPr>
          <a:xfrm>
            <a:off x="11251812" y="7285342"/>
            <a:ext cx="909556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growth of resources per capita in a population</a:t>
            </a:r>
          </a:p>
        </p:txBody>
      </p:sp>
      <p:pic>
        <p:nvPicPr>
          <p:cNvPr id="508" name="Line Line" descr="Line Line"/>
          <p:cNvPicPr>
            <a:picLocks noChangeAspect="0"/>
          </p:cNvPicPr>
          <p:nvPr/>
        </p:nvPicPr>
        <p:blipFill>
          <a:blip r:embed="rId6">
            <a:extLst/>
          </a:blip>
          <a:stretch>
            <a:fillRect/>
          </a:stretch>
        </p:blipFill>
        <p:spPr>
          <a:xfrm>
            <a:off x="8426450" y="7889777"/>
            <a:ext cx="1140152" cy="101601"/>
          </a:xfrm>
          <a:prstGeom prst="rect">
            <a:avLst/>
          </a:prstGeom>
        </p:spPr>
      </p:pic>
      <p:sp>
        <p:nvSpPr>
          <p:cNvPr id="510" name="average of product"/>
          <p:cNvSpPr txBox="1"/>
          <p:nvPr/>
        </p:nvSpPr>
        <p:spPr>
          <a:xfrm>
            <a:off x="7082013" y="8027340"/>
            <a:ext cx="382902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average of product</a:t>
            </a:r>
          </a:p>
        </p:txBody>
      </p:sp>
      <p:sp>
        <p:nvSpPr>
          <p:cNvPr id="511" name="Line"/>
          <p:cNvSpPr/>
          <p:nvPr/>
        </p:nvSpPr>
        <p:spPr>
          <a:xfrm flipH="1">
            <a:off x="4969918" y="8499806"/>
            <a:ext cx="1932456" cy="133392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12" name="average rate"/>
          <p:cNvSpPr txBox="1"/>
          <p:nvPr/>
        </p:nvSpPr>
        <p:spPr>
          <a:xfrm>
            <a:off x="8667399" y="10974136"/>
            <a:ext cx="258706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average rate</a:t>
            </a:r>
          </a:p>
        </p:txBody>
      </p:sp>
      <p:sp>
        <p:nvSpPr>
          <p:cNvPr id="513" name="“selection”"/>
          <p:cNvSpPr txBox="1"/>
          <p:nvPr/>
        </p:nvSpPr>
        <p:spPr>
          <a:xfrm>
            <a:off x="13527504" y="10986467"/>
            <a:ext cx="2082293" cy="601725"/>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“selection”</a:t>
            </a:r>
          </a:p>
        </p:txBody>
      </p:sp>
      <p:sp>
        <p:nvSpPr>
          <p:cNvPr id="514" name="Line"/>
          <p:cNvSpPr/>
          <p:nvPr/>
        </p:nvSpPr>
        <p:spPr>
          <a:xfrm flipH="1" flipV="1">
            <a:off x="12774465" y="10601677"/>
            <a:ext cx="601054" cy="601054"/>
          </a:xfrm>
          <a:prstGeom prst="line">
            <a:avLst/>
          </a:prstGeom>
          <a:ln w="63500">
            <a:solidFill>
              <a:schemeClr val="accent1"/>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Consequences:"/>
          <p:cNvSpPr txBox="1"/>
          <p:nvPr/>
        </p:nvSpPr>
        <p:spPr>
          <a:xfrm>
            <a:off x="10612564" y="490478"/>
            <a:ext cx="315887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Consequences:</a:t>
            </a:r>
          </a:p>
        </p:txBody>
      </p:sp>
      <p:pic>
        <p:nvPicPr>
          <p:cNvPr id="519" name="Screen Shot 2018-11-15 at 1.07.15 AM.png" descr="Screen Shot 2018-11-15 at 1.07.15 AM.png"/>
          <p:cNvPicPr>
            <a:picLocks noChangeAspect="1"/>
          </p:cNvPicPr>
          <p:nvPr/>
        </p:nvPicPr>
        <p:blipFill>
          <a:blip r:embed="rId3">
            <a:extLst/>
          </a:blip>
          <a:stretch>
            <a:fillRect/>
          </a:stretch>
        </p:blipFill>
        <p:spPr>
          <a:xfrm>
            <a:off x="3869531" y="2704020"/>
            <a:ext cx="16644938" cy="1803798"/>
          </a:xfrm>
          <a:prstGeom prst="rect">
            <a:avLst/>
          </a:prstGeom>
          <a:ln w="12700">
            <a:miter lim="400000"/>
          </a:ln>
        </p:spPr>
      </p:pic>
      <p:sp>
        <p:nvSpPr>
          <p:cNvPr id="520" name="Line"/>
          <p:cNvSpPr/>
          <p:nvPr/>
        </p:nvSpPr>
        <p:spPr>
          <a:xfrm flipH="1">
            <a:off x="8967887" y="3911203"/>
            <a:ext cx="7171035" cy="2020166"/>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1" name="Line"/>
          <p:cNvSpPr/>
          <p:nvPr/>
        </p:nvSpPr>
        <p:spPr>
          <a:xfrm flipH="1">
            <a:off x="17233909" y="4036218"/>
            <a:ext cx="1101715" cy="3926064"/>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2" name="positive: richer people get higher growth rates"/>
          <p:cNvSpPr txBox="1"/>
          <p:nvPr/>
        </p:nvSpPr>
        <p:spPr>
          <a:xfrm>
            <a:off x="3505765" y="6138616"/>
            <a:ext cx="9871533"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positive: richer people get higher growth rates</a:t>
            </a:r>
          </a:p>
        </p:txBody>
      </p:sp>
      <p:sp>
        <p:nvSpPr>
          <p:cNvPr id="523" name="negative: richer people get lower growth rates"/>
          <p:cNvSpPr txBox="1"/>
          <p:nvPr/>
        </p:nvSpPr>
        <p:spPr>
          <a:xfrm>
            <a:off x="11502777" y="8113349"/>
            <a:ext cx="9308009" cy="65105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negative: richer people get lower growth rates</a:t>
            </a:r>
          </a:p>
        </p:txBody>
      </p:sp>
      <p:sp>
        <p:nvSpPr>
          <p:cNvPr id="524" name="correlation between resources and rates"/>
          <p:cNvSpPr txBox="1"/>
          <p:nvPr/>
        </p:nvSpPr>
        <p:spPr>
          <a:xfrm>
            <a:off x="3581685" y="6801191"/>
            <a:ext cx="800519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correlation between resources and rates</a:t>
            </a:r>
          </a:p>
        </p:txBody>
      </p:sp>
      <p:sp>
        <p:nvSpPr>
          <p:cNvPr id="525" name="anti-correlation between resources and rates"/>
          <p:cNvSpPr txBox="1"/>
          <p:nvPr/>
        </p:nvSpPr>
        <p:spPr>
          <a:xfrm>
            <a:off x="11531803" y="8744539"/>
            <a:ext cx="889276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anti-correlation between resources and rates</a:t>
            </a:r>
          </a:p>
        </p:txBody>
      </p:sp>
      <p:sp>
        <p:nvSpPr>
          <p:cNvPr id="526" name="What situation gives the highest overall growth rates?"/>
          <p:cNvSpPr txBox="1"/>
          <p:nvPr/>
        </p:nvSpPr>
        <p:spPr>
          <a:xfrm>
            <a:off x="3627792" y="10341211"/>
            <a:ext cx="1055616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What situation gives the highest overall growth rates?</a:t>
            </a:r>
          </a:p>
        </p:txBody>
      </p:sp>
      <p:sp>
        <p:nvSpPr>
          <p:cNvPr id="527" name="What situation gives the lowest inequality?"/>
          <p:cNvSpPr txBox="1"/>
          <p:nvPr/>
        </p:nvSpPr>
        <p:spPr>
          <a:xfrm>
            <a:off x="3561753" y="11371281"/>
            <a:ext cx="840224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What situation gives the lowest inequality?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26" grpId="1"/>
      <p:bldP build="whole" bldLvl="1" animBg="1" rev="0" advAuto="0" spid="527" grpId="2"/>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Corrections to scaling exponents"/>
          <p:cNvSpPr txBox="1"/>
          <p:nvPr/>
        </p:nvSpPr>
        <p:spPr>
          <a:xfrm>
            <a:off x="8904668" y="1061978"/>
            <a:ext cx="65746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Corrections to scaling exponents</a:t>
            </a:r>
          </a:p>
        </p:txBody>
      </p:sp>
      <p:sp>
        <p:nvSpPr>
          <p:cNvPr id="532" name="Equation"/>
          <p:cNvSpPr txBox="1"/>
          <p:nvPr/>
        </p:nvSpPr>
        <p:spPr>
          <a:xfrm>
            <a:off x="7551849" y="3202242"/>
            <a:ext cx="8534937" cy="63755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000000"/>
                      </a:solidFill>
                      <a:latin typeface="Cambria Math" panose="02040503050406030204" pitchFamily="18" charset="0"/>
                    </a:rPr>
                    <m:t>Y</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N</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0</m:t>
                      </m:r>
                    </m:sub>
                  </m:sSub>
                  <m:sSup>
                    <m:e>
                      <m:r>
                        <a:rPr xmlns:a="http://schemas.openxmlformats.org/drawingml/2006/main" sz="4500" i="1">
                          <a:solidFill>
                            <a:srgbClr val="000000"/>
                          </a:solidFill>
                          <a:latin typeface="Cambria Math" panose="02040503050406030204" pitchFamily="18" charset="0"/>
                        </a:rPr>
                        <m:t>N</m:t>
                      </m:r>
                    </m:e>
                    <m:sup>
                      <m:r>
                        <a:rPr xmlns:a="http://schemas.openxmlformats.org/drawingml/2006/main" sz="4500" i="1">
                          <a:solidFill>
                            <a:srgbClr val="000000"/>
                          </a:solidFill>
                          <a:latin typeface="Cambria Math" panose="02040503050406030204" pitchFamily="18" charset="0"/>
                        </a:rPr>
                        <m:t>β</m:t>
                      </m:r>
                    </m:sup>
                  </m:sSup>
                  <m:sSup>
                    <m:e>
                      <m:r>
                        <a:rPr xmlns:a="http://schemas.openxmlformats.org/drawingml/2006/main" sz="4500" i="1">
                          <a:solidFill>
                            <a:srgbClr val="000000"/>
                          </a:solidFill>
                          <a:latin typeface="Cambria Math" panose="02040503050406030204" pitchFamily="18" charset="0"/>
                        </a:rPr>
                        <m:t>e</m:t>
                      </m:r>
                    </m:e>
                    <m:sup>
                      <m:r>
                        <a:rPr xmlns:a="http://schemas.openxmlformats.org/drawingml/2006/main" sz="4500" i="1">
                          <a:solidFill>
                            <a:srgbClr val="000000"/>
                          </a:solidFill>
                          <a:latin typeface="Cambria Math" panose="02040503050406030204" pitchFamily="18" charset="0"/>
                        </a:rPr>
                        <m:t>ξ</m:t>
                      </m:r>
                    </m:sup>
                  </m:sSup>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Y</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N</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0</m:t>
                      </m:r>
                    </m:sub>
                  </m:sSub>
                  <m:sSup>
                    <m:e>
                      <m:r>
                        <a:rPr xmlns:a="http://schemas.openxmlformats.org/drawingml/2006/main" sz="4500" i="1">
                          <a:solidFill>
                            <a:srgbClr val="000000"/>
                          </a:solidFill>
                          <a:latin typeface="Cambria Math" panose="02040503050406030204" pitchFamily="18" charset="0"/>
                        </a:rPr>
                        <m:t>N</m:t>
                      </m:r>
                    </m:e>
                    <m:sup>
                      <m:r>
                        <a:rPr xmlns:a="http://schemas.openxmlformats.org/drawingml/2006/main" sz="4500" i="1">
                          <a:solidFill>
                            <a:srgbClr val="000000"/>
                          </a:solidFill>
                          <a:latin typeface="Cambria Math" panose="02040503050406030204" pitchFamily="18" charset="0"/>
                        </a:rPr>
                        <m:t>β</m:t>
                      </m:r>
                    </m:sup>
                  </m:sSup>
                  <m:r>
                    <a:rPr xmlns:a="http://schemas.openxmlformats.org/drawingml/2006/main" sz="4500" i="1">
                      <a:solidFill>
                        <a:srgbClr val="000000"/>
                      </a:solidFill>
                      <a:latin typeface="Cambria Math" panose="02040503050406030204" pitchFamily="18" charset="0"/>
                    </a:rPr>
                    <m:t>⟨</m:t>
                  </m:r>
                  <m:sSup>
                    <m:e>
                      <m:r>
                        <a:rPr xmlns:a="http://schemas.openxmlformats.org/drawingml/2006/main" sz="4500" i="1">
                          <a:solidFill>
                            <a:srgbClr val="000000"/>
                          </a:solidFill>
                          <a:latin typeface="Cambria Math" panose="02040503050406030204" pitchFamily="18" charset="0"/>
                        </a:rPr>
                        <m:t>e</m:t>
                      </m:r>
                    </m:e>
                    <m:sup>
                      <m:r>
                        <a:rPr xmlns:a="http://schemas.openxmlformats.org/drawingml/2006/main" sz="4500" i="1">
                          <a:solidFill>
                            <a:srgbClr val="000000"/>
                          </a:solidFill>
                          <a:latin typeface="Cambria Math" panose="02040503050406030204" pitchFamily="18" charset="0"/>
                        </a:rPr>
                        <m:t>ξ</m:t>
                      </m:r>
                    </m:sup>
                  </m:sSup>
                  <m:r>
                    <a:rPr xmlns:a="http://schemas.openxmlformats.org/drawingml/2006/main" sz="4500" i="1">
                      <a:solidFill>
                        <a:srgbClr val="000000"/>
                      </a:solidFill>
                      <a:latin typeface="Cambria Math" panose="02040503050406030204" pitchFamily="18" charset="0"/>
                    </a:rPr>
                    <m:t>⟩</m:t>
                  </m:r>
                </m:oMath>
              </m:oMathPara>
            </a14:m>
            <a:endParaRPr sz="4500"/>
          </a:p>
        </p:txBody>
      </p:sp>
      <p:sp>
        <p:nvSpPr>
          <p:cNvPr id="533" name="Line"/>
          <p:cNvSpPr/>
          <p:nvPr/>
        </p:nvSpPr>
        <p:spPr>
          <a:xfrm flipH="1">
            <a:off x="11764909" y="3875484"/>
            <a:ext cx="3954318" cy="254295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34" name="lognormal"/>
          <p:cNvSpPr txBox="1"/>
          <p:nvPr/>
        </p:nvSpPr>
        <p:spPr>
          <a:xfrm>
            <a:off x="16334287" y="4421554"/>
            <a:ext cx="1913129"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lognormal</a:t>
            </a:r>
          </a:p>
        </p:txBody>
      </p:sp>
      <p:sp>
        <p:nvSpPr>
          <p:cNvPr id="535" name="Equation"/>
          <p:cNvSpPr txBox="1"/>
          <p:nvPr/>
        </p:nvSpPr>
        <p:spPr>
          <a:xfrm>
            <a:off x="10492047" y="6478595"/>
            <a:ext cx="1089859" cy="76178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800" i="1">
                          <a:solidFill>
                            <a:srgbClr val="000000"/>
                          </a:solidFill>
                          <a:latin typeface="Cambria Math" panose="02040503050406030204" pitchFamily="18" charset="0"/>
                        </a:rPr>
                        <m:t>e</m:t>
                      </m:r>
                    </m:e>
                    <m:sup>
                      <m:f>
                        <m:fPr>
                          <m:ctrlPr>
                            <a:rPr xmlns:a="http://schemas.openxmlformats.org/drawingml/2006/main" sz="4800" i="1">
                              <a:solidFill>
                                <a:srgbClr val="000000"/>
                              </a:solidFill>
                              <a:latin typeface="Cambria Math" panose="02040503050406030204" pitchFamily="18" charset="0"/>
                            </a:rPr>
                          </m:ctrlPr>
                          <m:type m:val="bar"/>
                        </m:fPr>
                        <m:num>
                          <m:sSup>
                            <m:e>
                              <m:r>
                                <a:rPr xmlns:a="http://schemas.openxmlformats.org/drawingml/2006/main" sz="4800" i="1">
                                  <a:solidFill>
                                    <a:srgbClr val="000000"/>
                                  </a:solidFill>
                                  <a:latin typeface="Cambria Math" panose="02040503050406030204" pitchFamily="18" charset="0"/>
                                </a:rPr>
                                <m:t>σ</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num>
                        <m:den>
                          <m:r>
                            <a:rPr xmlns:a="http://schemas.openxmlformats.org/drawingml/2006/main" sz="4800" i="1">
                              <a:solidFill>
                                <a:srgbClr val="000000"/>
                              </a:solidFill>
                              <a:latin typeface="Cambria Math" panose="02040503050406030204" pitchFamily="18" charset="0"/>
                            </a:rPr>
                            <m:t>2</m:t>
                          </m:r>
                        </m:den>
                      </m:f>
                    </m:sup>
                  </m:sSup>
                </m:oMath>
              </m:oMathPara>
            </a14:m>
            <a:endParaRPr sz="4800"/>
          </a:p>
        </p:txBody>
      </p:sp>
      <p:sp>
        <p:nvSpPr>
          <p:cNvPr id="536" name="Line"/>
          <p:cNvSpPr/>
          <p:nvPr/>
        </p:nvSpPr>
        <p:spPr>
          <a:xfrm flipH="1">
            <a:off x="12607932" y="6858000"/>
            <a:ext cx="1720807" cy="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37" name="varies with N"/>
          <p:cNvSpPr txBox="1"/>
          <p:nvPr/>
        </p:nvSpPr>
        <p:spPr>
          <a:xfrm>
            <a:off x="14928144" y="6450091"/>
            <a:ext cx="266143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varies with N</a:t>
            </a:r>
          </a:p>
        </p:txBody>
      </p:sp>
      <p:sp>
        <p:nvSpPr>
          <p:cNvPr id="538" name="scaling exponents become scale dependent"/>
          <p:cNvSpPr txBox="1"/>
          <p:nvPr/>
        </p:nvSpPr>
        <p:spPr>
          <a:xfrm>
            <a:off x="4578148" y="8848666"/>
            <a:ext cx="867331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scaling exponents become scale dependent</a:t>
            </a:r>
          </a:p>
        </p:txBody>
      </p:sp>
      <p:sp>
        <p:nvSpPr>
          <p:cNvPr id="539" name="loss of scale invariance"/>
          <p:cNvSpPr txBox="1"/>
          <p:nvPr/>
        </p:nvSpPr>
        <p:spPr>
          <a:xfrm>
            <a:off x="10465696" y="10259556"/>
            <a:ext cx="468490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loss of scale invariance</a:t>
            </a:r>
          </a:p>
        </p:txBody>
      </p:sp>
      <p:sp>
        <p:nvSpPr>
          <p:cNvPr id="540" name="requires a theory for the variances"/>
          <p:cNvSpPr txBox="1"/>
          <p:nvPr/>
        </p:nvSpPr>
        <p:spPr>
          <a:xfrm>
            <a:off x="10533657" y="11385972"/>
            <a:ext cx="6156326"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requires a theory for the variances</a:t>
            </a:r>
          </a:p>
        </p:txBody>
      </p:sp>
      <p:sp>
        <p:nvSpPr>
          <p:cNvPr id="541" name="more complicated statistics"/>
          <p:cNvSpPr txBox="1"/>
          <p:nvPr/>
        </p:nvSpPr>
        <p:spPr>
          <a:xfrm>
            <a:off x="14752429" y="12487725"/>
            <a:ext cx="554118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more complicated statistics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5" name="Fig_1.png" descr="Fig_1.png"/>
          <p:cNvPicPr>
            <a:picLocks noChangeAspect="1"/>
          </p:cNvPicPr>
          <p:nvPr/>
        </p:nvPicPr>
        <p:blipFill>
          <a:blip r:embed="rId3">
            <a:extLst/>
          </a:blip>
          <a:stretch>
            <a:fillRect/>
          </a:stretch>
        </p:blipFill>
        <p:spPr>
          <a:xfrm>
            <a:off x="3316941" y="0"/>
            <a:ext cx="17750117" cy="13716000"/>
          </a:xfrm>
          <a:prstGeom prst="rect">
            <a:avLst/>
          </a:prstGeom>
          <a:ln w="12700">
            <a:miter lim="400000"/>
          </a:ln>
        </p:spPr>
      </p:pic>
      <p:pic>
        <p:nvPicPr>
          <p:cNvPr id="546" name="Line Line" descr="Line Line"/>
          <p:cNvPicPr>
            <a:picLocks noChangeAspect="0"/>
          </p:cNvPicPr>
          <p:nvPr/>
        </p:nvPicPr>
        <p:blipFill>
          <a:blip r:embed="rId4">
            <a:extLst/>
          </a:blip>
          <a:stretch>
            <a:fillRect/>
          </a:stretch>
        </p:blipFill>
        <p:spPr>
          <a:xfrm>
            <a:off x="6750050" y="11207082"/>
            <a:ext cx="2509822" cy="617286"/>
          </a:xfrm>
          <a:prstGeom prst="rect">
            <a:avLst/>
          </a:prstGeom>
        </p:spPr>
      </p:pic>
      <p:sp>
        <p:nvSpPr>
          <p:cNvPr id="548" name="σ"/>
          <p:cNvSpPr txBox="1"/>
          <p:nvPr/>
        </p:nvSpPr>
        <p:spPr>
          <a:xfrm>
            <a:off x="7810968" y="11593482"/>
            <a:ext cx="387986" cy="601724"/>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σ</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How Long does it take Cities to Catch Up with Others?"/>
          <p:cNvSpPr txBox="1"/>
          <p:nvPr/>
        </p:nvSpPr>
        <p:spPr>
          <a:xfrm>
            <a:off x="6987476" y="794087"/>
            <a:ext cx="10409048" cy="6263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How Long does it take Cities to Catch Up with Others?</a:t>
            </a:r>
          </a:p>
        </p:txBody>
      </p:sp>
      <p:sp>
        <p:nvSpPr>
          <p:cNvPr id="553" name="In the US, very small randomness"/>
          <p:cNvSpPr txBox="1"/>
          <p:nvPr/>
        </p:nvSpPr>
        <p:spPr>
          <a:xfrm>
            <a:off x="3981872" y="2651462"/>
            <a:ext cx="674047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 the US, very small randomness </a:t>
            </a:r>
          </a:p>
        </p:txBody>
      </p:sp>
      <p:sp>
        <p:nvSpPr>
          <p:cNvPr id="554" name="The typical square displacement of"/>
          <p:cNvSpPr txBox="1"/>
          <p:nvPr/>
        </p:nvSpPr>
        <p:spPr>
          <a:xfrm>
            <a:off x="3832113" y="4080212"/>
            <a:ext cx="703999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The typical square displacement of </a:t>
            </a:r>
          </a:p>
        </p:txBody>
      </p:sp>
      <p:sp>
        <p:nvSpPr>
          <p:cNvPr id="555" name="Equation"/>
          <p:cNvSpPr txBox="1"/>
          <p:nvPr/>
        </p:nvSpPr>
        <p:spPr>
          <a:xfrm>
            <a:off x="10139124" y="5113740"/>
            <a:ext cx="4087505" cy="55258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200" i="1">
                          <a:solidFill>
                            <a:srgbClr val="000000"/>
                          </a:solidFill>
                          <a:latin typeface="Cambria Math" panose="02040503050406030204" pitchFamily="18" charset="0"/>
                        </a:rPr>
                        <m:t>ξ</m:t>
                      </m:r>
                    </m:e>
                    <m:sup>
                      <m:r>
                        <a:rPr xmlns:a="http://schemas.openxmlformats.org/drawingml/2006/main" sz="4200" i="1">
                          <a:solidFill>
                            <a:srgbClr val="000000"/>
                          </a:solidFill>
                          <a:latin typeface="Cambria Math" panose="02040503050406030204" pitchFamily="18" charset="0"/>
                        </a:rPr>
                        <m:t>2</m:t>
                      </m:r>
                    </m:sup>
                  </m:sSup>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t</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sSup>
                    <m:e>
                      <m:r>
                        <a:rPr xmlns:a="http://schemas.openxmlformats.org/drawingml/2006/main" sz="4200" i="1">
                          <a:solidFill>
                            <a:srgbClr val="000000"/>
                          </a:solidFill>
                          <a:latin typeface="Cambria Math" panose="02040503050406030204" pitchFamily="18" charset="0"/>
                        </a:rPr>
                        <m:t>σ</m:t>
                      </m:r>
                    </m:e>
                    <m:sup>
                      <m:r>
                        <a:rPr xmlns:a="http://schemas.openxmlformats.org/drawingml/2006/main" sz="4200" i="1">
                          <a:solidFill>
                            <a:srgbClr val="000000"/>
                          </a:solidFill>
                          <a:latin typeface="Cambria Math" panose="02040503050406030204" pitchFamily="18" charset="0"/>
                        </a:rPr>
                        <m:t>2</m:t>
                      </m:r>
                    </m:sup>
                  </m:sSup>
                  <m:r>
                    <a:rPr xmlns:a="http://schemas.openxmlformats.org/drawingml/2006/main" sz="4200" i="1">
                      <a:solidFill>
                        <a:srgbClr val="000000"/>
                      </a:solidFill>
                      <a:latin typeface="Cambria Math" panose="02040503050406030204" pitchFamily="18" charset="0"/>
                    </a:rPr>
                    <m:t>t</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0.054</m:t>
                  </m:r>
                </m:oMath>
              </m:oMathPara>
            </a14:m>
            <a:endParaRPr sz="4200"/>
          </a:p>
        </p:txBody>
      </p:sp>
      <p:sp>
        <p:nvSpPr>
          <p:cNvPr id="556" name="in 50 years !!"/>
          <p:cNvSpPr txBox="1"/>
          <p:nvPr/>
        </p:nvSpPr>
        <p:spPr>
          <a:xfrm>
            <a:off x="15951533" y="5113740"/>
            <a:ext cx="2520417"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 50 years !!</a:t>
            </a:r>
          </a:p>
        </p:txBody>
      </p:sp>
      <p:sp>
        <p:nvSpPr>
          <p:cNvPr id="557" name="Observe:"/>
          <p:cNvSpPr txBox="1"/>
          <p:nvPr/>
        </p:nvSpPr>
        <p:spPr>
          <a:xfrm>
            <a:off x="3708809" y="6830556"/>
            <a:ext cx="200022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Observe: </a:t>
            </a:r>
          </a:p>
        </p:txBody>
      </p:sp>
      <p:sp>
        <p:nvSpPr>
          <p:cNvPr id="558" name="Equation"/>
          <p:cNvSpPr txBox="1"/>
          <p:nvPr/>
        </p:nvSpPr>
        <p:spPr>
          <a:xfrm>
            <a:off x="6026872" y="7838051"/>
            <a:ext cx="3313010" cy="45941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m:t>
                  </m:r>
                  <m:sSup>
                    <m:e>
                      <m:r>
                        <a:rPr xmlns:a="http://schemas.openxmlformats.org/drawingml/2006/main" sz="3400" i="1">
                          <a:solidFill>
                            <a:srgbClr val="000000"/>
                          </a:solidFill>
                          <a:latin typeface="Cambria Math" panose="02040503050406030204" pitchFamily="18" charset="0"/>
                        </a:rPr>
                        <m:t>ξ</m:t>
                      </m:r>
                    </m:e>
                    <m:sup>
                      <m:r>
                        <a:rPr xmlns:a="http://schemas.openxmlformats.org/drawingml/2006/main" sz="3400" i="1">
                          <a:solidFill>
                            <a:srgbClr val="000000"/>
                          </a:solidFill>
                          <a:latin typeface="Cambria Math" panose="02040503050406030204" pitchFamily="18" charset="0"/>
                        </a:rPr>
                        <m:t>2</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1969</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0.043</m:t>
                  </m:r>
                </m:oMath>
              </m:oMathPara>
            </a14:m>
            <a:endParaRPr sz="3400"/>
          </a:p>
        </p:txBody>
      </p:sp>
      <p:sp>
        <p:nvSpPr>
          <p:cNvPr id="559" name="could have been ~ 0"/>
          <p:cNvSpPr txBox="1"/>
          <p:nvPr/>
        </p:nvSpPr>
        <p:spPr>
          <a:xfrm>
            <a:off x="9981669" y="8402181"/>
            <a:ext cx="402775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could have been ~ 0</a:t>
            </a:r>
          </a:p>
        </p:txBody>
      </p:sp>
      <p:sp>
        <p:nvSpPr>
          <p:cNvPr id="560" name="40 years before: in the 1920s"/>
          <p:cNvSpPr txBox="1"/>
          <p:nvPr/>
        </p:nvSpPr>
        <p:spPr>
          <a:xfrm>
            <a:off x="14980865" y="8402181"/>
            <a:ext cx="567367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40 years before: in the 1920s</a:t>
            </a:r>
          </a:p>
        </p:txBody>
      </p:sp>
      <p:sp>
        <p:nvSpPr>
          <p:cNvPr id="561" name="How long does it take to create an equitable society?"/>
          <p:cNvSpPr txBox="1"/>
          <p:nvPr/>
        </p:nvSpPr>
        <p:spPr>
          <a:xfrm>
            <a:off x="3792355" y="11764427"/>
            <a:ext cx="1043465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How long does it take to create an equitable society?</a:t>
            </a:r>
          </a:p>
        </p:txBody>
      </p:sp>
      <p:sp>
        <p:nvSpPr>
          <p:cNvPr id="562" name="About a Generation ~ 20-50 years"/>
          <p:cNvSpPr txBox="1"/>
          <p:nvPr/>
        </p:nvSpPr>
        <p:spPr>
          <a:xfrm>
            <a:off x="15144192" y="11785065"/>
            <a:ext cx="642691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About a Generation ~ 20-50 years</a:t>
            </a:r>
          </a:p>
        </p:txBody>
      </p:sp>
      <p:sp>
        <p:nvSpPr>
          <p:cNvPr id="563" name="slower with slow economic and demographic growth rates"/>
          <p:cNvSpPr txBox="1"/>
          <p:nvPr/>
        </p:nvSpPr>
        <p:spPr>
          <a:xfrm>
            <a:off x="13520823" y="12721834"/>
            <a:ext cx="806165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slower with slow economic and demographic growth rates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7" name="How about human development?"/>
          <p:cNvSpPr txBox="1"/>
          <p:nvPr>
            <p:ph type="body" sz="half" idx="1"/>
          </p:nvPr>
        </p:nvSpPr>
        <p:spPr>
          <a:prstGeom prst="rect">
            <a:avLst/>
          </a:prstGeom>
        </p:spPr>
        <p:txBody>
          <a:bodyPr/>
          <a:lstStyle>
            <a:lvl1pPr>
              <a:defRPr spc="-152" sz="7600"/>
            </a:lvl1pPr>
          </a:lstStyle>
          <a:p>
            <a:pPr/>
            <a:r>
              <a:t>How about human development?</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9" name="Screen Shot 2019-12-27 at 1.19.27 PM.jpg" descr="Screen Shot 2019-12-27 at 1.19.27 PM.jpg"/>
          <p:cNvPicPr>
            <a:picLocks noChangeAspect="1"/>
          </p:cNvPicPr>
          <p:nvPr/>
        </p:nvPicPr>
        <p:blipFill>
          <a:blip r:embed="rId2">
            <a:extLst/>
          </a:blip>
          <a:stretch>
            <a:fillRect/>
          </a:stretch>
        </p:blipFill>
        <p:spPr>
          <a:xfrm>
            <a:off x="3601640" y="3437929"/>
            <a:ext cx="17180720" cy="6840142"/>
          </a:xfrm>
          <a:prstGeom prst="rect">
            <a:avLst/>
          </a:prstGeom>
          <a:ln w="12700">
            <a:miter lim="400000"/>
          </a:ln>
        </p:spPr>
      </p:pic>
      <p:sp>
        <p:nvSpPr>
          <p:cNvPr id="570" name="Line"/>
          <p:cNvSpPr/>
          <p:nvPr/>
        </p:nvSpPr>
        <p:spPr>
          <a:xfrm>
            <a:off x="5994442" y="4643437"/>
            <a:ext cx="368937" cy="1"/>
          </a:xfrm>
          <a:prstGeom prst="line">
            <a:avLst/>
          </a:prstGeom>
          <a:ln w="25400">
            <a:solidFill>
              <a:srgbClr val="3970AF"/>
            </a:solidFill>
            <a:miter lim="400000"/>
            <a:headEnd type="oval"/>
            <a:tailEnd type="oval"/>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71" name="Rectangle"/>
          <p:cNvSpPr/>
          <p:nvPr/>
        </p:nvSpPr>
        <p:spPr>
          <a:xfrm>
            <a:off x="3708796" y="3500437"/>
            <a:ext cx="16966408" cy="885714"/>
          </a:xfrm>
          <a:prstGeom prst="rect">
            <a:avLst/>
          </a:prstGeom>
          <a:solidFill>
            <a:srgbClr val="F0EFE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72" name="Country and City Human Development Index (HDI) values"/>
          <p:cNvSpPr txBox="1"/>
          <p:nvPr/>
        </p:nvSpPr>
        <p:spPr>
          <a:xfrm>
            <a:off x="4383176" y="3630100"/>
            <a:ext cx="1118852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Country and City Human Development Index (HDI) values</a:t>
            </a:r>
          </a:p>
        </p:txBody>
      </p:sp>
      <p:sp>
        <p:nvSpPr>
          <p:cNvPr id="573" name="Rectangle"/>
          <p:cNvSpPr/>
          <p:nvPr/>
        </p:nvSpPr>
        <p:spPr>
          <a:xfrm>
            <a:off x="4566046" y="4408552"/>
            <a:ext cx="797743" cy="505490"/>
          </a:xfrm>
          <a:prstGeom prst="rect">
            <a:avLst/>
          </a:prstGeom>
          <a:solidFill>
            <a:srgbClr val="F0EFE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74" name="Line"/>
          <p:cNvSpPr/>
          <p:nvPr/>
        </p:nvSpPr>
        <p:spPr>
          <a:xfrm>
            <a:off x="8763465" y="4661296"/>
            <a:ext cx="368937" cy="1"/>
          </a:xfrm>
          <a:prstGeom prst="line">
            <a:avLst/>
          </a:prstGeom>
          <a:ln w="25400">
            <a:solidFill>
              <a:srgbClr val="DB7240"/>
            </a:solidFill>
            <a:miter lim="400000"/>
            <a:headEnd type="oval"/>
            <a:tailEnd type="oval"/>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75" name="Country HDI 2010"/>
          <p:cNvSpPr/>
          <p:nvPr/>
        </p:nvSpPr>
        <p:spPr>
          <a:xfrm>
            <a:off x="6412346" y="4390693"/>
            <a:ext cx="2307400" cy="505490"/>
          </a:xfrm>
          <a:prstGeom prst="rect">
            <a:avLst/>
          </a:prstGeom>
          <a:solidFill>
            <a:srgbClr val="F0EFE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1800">
                <a:solidFill>
                  <a:srgbClr val="000000"/>
                </a:solidFill>
              </a:defRPr>
            </a:lvl1pPr>
          </a:lstStyle>
          <a:p>
            <a:pPr/>
            <a:r>
              <a:t>Country HDI 2010</a:t>
            </a:r>
          </a:p>
        </p:txBody>
      </p:sp>
      <p:sp>
        <p:nvSpPr>
          <p:cNvPr id="576" name="City HDI"/>
          <p:cNvSpPr/>
          <p:nvPr/>
        </p:nvSpPr>
        <p:spPr>
          <a:xfrm>
            <a:off x="9207785" y="4408552"/>
            <a:ext cx="1207384" cy="505490"/>
          </a:xfrm>
          <a:prstGeom prst="rect">
            <a:avLst/>
          </a:prstGeom>
          <a:solidFill>
            <a:srgbClr val="F0EFE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1800">
                <a:solidFill>
                  <a:srgbClr val="000000"/>
                </a:solidFill>
              </a:defRPr>
            </a:lvl1pPr>
          </a:lstStyle>
          <a:p>
            <a:pPr/>
            <a:r>
              <a:t>City HDI</a:t>
            </a:r>
          </a:p>
        </p:txBody>
      </p:sp>
      <p:sp>
        <p:nvSpPr>
          <p:cNvPr id="577" name="HDI value"/>
          <p:cNvSpPr/>
          <p:nvPr/>
        </p:nvSpPr>
        <p:spPr>
          <a:xfrm>
            <a:off x="3707098" y="4372833"/>
            <a:ext cx="1359816" cy="505490"/>
          </a:xfrm>
          <a:prstGeom prst="rect">
            <a:avLst/>
          </a:prstGeom>
          <a:solidFill>
            <a:srgbClr val="F0EFE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1800">
                <a:solidFill>
                  <a:srgbClr val="000000"/>
                </a:solidFill>
              </a:defRPr>
            </a:lvl1pPr>
          </a:lstStyle>
          <a:p>
            <a:pPr/>
            <a:r>
              <a:t>HDI value</a:t>
            </a:r>
          </a:p>
        </p:txBody>
      </p:sp>
      <p:sp>
        <p:nvSpPr>
          <p:cNvPr id="578" name="credit: UNDP Human Development Report 2013"/>
          <p:cNvSpPr txBox="1"/>
          <p:nvPr/>
        </p:nvSpPr>
        <p:spPr>
          <a:xfrm>
            <a:off x="14098458" y="10528323"/>
            <a:ext cx="663580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UNDP Human Development Report 2013</a:t>
            </a:r>
          </a:p>
        </p:txBody>
      </p:sp>
      <p:sp>
        <p:nvSpPr>
          <p:cNvPr id="579" name="Broad Human Development is a Feature of Larger Cities  !"/>
          <p:cNvSpPr txBox="1"/>
          <p:nvPr/>
        </p:nvSpPr>
        <p:spPr>
          <a:xfrm>
            <a:off x="3478898" y="1488504"/>
            <a:ext cx="12997079"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700"/>
            </a:lvl1pPr>
          </a:lstStyle>
          <a:p>
            <a:pPr/>
            <a:r>
              <a:t>Broad Human Development is a Feature of Larger Cities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A theory of justice"/>
          <p:cNvSpPr txBox="1"/>
          <p:nvPr/>
        </p:nvSpPr>
        <p:spPr>
          <a:xfrm>
            <a:off x="647417" y="434937"/>
            <a:ext cx="4517137"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000000"/>
                </a:solidFill>
              </a:defRPr>
            </a:lvl1pPr>
          </a:lstStyle>
          <a:p>
            <a:pPr/>
            <a:r>
              <a:t>A theory of justice</a:t>
            </a:r>
          </a:p>
        </p:txBody>
      </p:sp>
      <p:pic>
        <p:nvPicPr>
          <p:cNvPr id="582" name="A_Theory_of_Justice_-_first_American_hardcover_edition.jpg" descr="A_Theory_of_Justice_-_first_American_hardcover_edition.jpg"/>
          <p:cNvPicPr>
            <a:picLocks noChangeAspect="1"/>
          </p:cNvPicPr>
          <p:nvPr/>
        </p:nvPicPr>
        <p:blipFill>
          <a:blip r:embed="rId2">
            <a:extLst/>
          </a:blip>
          <a:stretch>
            <a:fillRect/>
          </a:stretch>
        </p:blipFill>
        <p:spPr>
          <a:xfrm>
            <a:off x="15074531" y="3382107"/>
            <a:ext cx="3985272" cy="5941680"/>
          </a:xfrm>
          <a:prstGeom prst="rect">
            <a:avLst/>
          </a:prstGeom>
          <a:ln w="12700">
            <a:miter lim="400000"/>
          </a:ln>
        </p:spPr>
      </p:pic>
      <p:sp>
        <p:nvSpPr>
          <p:cNvPr id="583" name="Problem: how to find a socially just distribution of goods in a society?"/>
          <p:cNvSpPr txBox="1"/>
          <p:nvPr/>
        </p:nvSpPr>
        <p:spPr>
          <a:xfrm>
            <a:off x="2484639" y="1470530"/>
            <a:ext cx="10125609"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sz="3300"/>
              <a:t>Problem:</a:t>
            </a:r>
            <a:r>
              <a:t> how to find a socially just distribution of goods in a society?</a:t>
            </a:r>
          </a:p>
        </p:txBody>
      </p:sp>
      <p:pic>
        <p:nvPicPr>
          <p:cNvPr id="584" name="1920px-Original_Position.svg.png" descr="1920px-Original_Position.svg.png"/>
          <p:cNvPicPr>
            <a:picLocks noChangeAspect="1"/>
          </p:cNvPicPr>
          <p:nvPr/>
        </p:nvPicPr>
        <p:blipFill>
          <a:blip r:embed="rId3">
            <a:extLst/>
          </a:blip>
          <a:stretch>
            <a:fillRect/>
          </a:stretch>
        </p:blipFill>
        <p:spPr>
          <a:xfrm>
            <a:off x="4629092" y="5194254"/>
            <a:ext cx="7613470" cy="5384944"/>
          </a:xfrm>
          <a:prstGeom prst="rect">
            <a:avLst/>
          </a:prstGeom>
          <a:ln w="12700">
            <a:miter lim="400000"/>
          </a:ln>
        </p:spPr>
      </p:pic>
      <p:sp>
        <p:nvSpPr>
          <p:cNvPr id="585" name="Original Position:"/>
          <p:cNvSpPr txBox="1"/>
          <p:nvPr/>
        </p:nvSpPr>
        <p:spPr>
          <a:xfrm>
            <a:off x="439162" y="7753290"/>
            <a:ext cx="3314701"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Original Position:</a:t>
            </a:r>
          </a:p>
        </p:txBody>
      </p:sp>
      <p:sp>
        <p:nvSpPr>
          <p:cNvPr id="586" name="Thought experiment:"/>
          <p:cNvSpPr txBox="1"/>
          <p:nvPr/>
        </p:nvSpPr>
        <p:spPr>
          <a:xfrm>
            <a:off x="627833" y="2973671"/>
            <a:ext cx="293735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Thought experiment:</a:t>
            </a:r>
          </a:p>
        </p:txBody>
      </p:sp>
      <p:sp>
        <p:nvSpPr>
          <p:cNvPr id="587" name="“Veil of ignorance”…"/>
          <p:cNvSpPr txBox="1"/>
          <p:nvPr/>
        </p:nvSpPr>
        <p:spPr>
          <a:xfrm>
            <a:off x="9740728" y="10067727"/>
            <a:ext cx="2710892" cy="82966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“Veil of ignorance” </a:t>
            </a:r>
          </a:p>
          <a:p>
            <a:pPr/>
            <a:r>
              <a:t>about outcome</a:t>
            </a:r>
          </a:p>
        </p:txBody>
      </p:sp>
      <p:sp>
        <p:nvSpPr>
          <p:cNvPr id="588" name="What society would you want if you were to be swapped at random with any other person?"/>
          <p:cNvSpPr txBox="1"/>
          <p:nvPr/>
        </p:nvSpPr>
        <p:spPr>
          <a:xfrm>
            <a:off x="1569209" y="3611694"/>
            <a:ext cx="1248826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What society would you want if you were to be swapped at random with any other person?</a:t>
            </a:r>
          </a:p>
        </p:txBody>
      </p:sp>
      <p:sp>
        <p:nvSpPr>
          <p:cNvPr id="589" name="Line"/>
          <p:cNvSpPr/>
          <p:nvPr/>
        </p:nvSpPr>
        <p:spPr>
          <a:xfrm>
            <a:off x="5179279" y="5067593"/>
            <a:ext cx="3639648" cy="1941212"/>
          </a:xfrm>
          <a:custGeom>
            <a:avLst/>
            <a:gdLst/>
            <a:ahLst/>
            <a:cxnLst>
              <a:cxn ang="0">
                <a:pos x="wd2" y="hd2"/>
              </a:cxn>
              <a:cxn ang="5400000">
                <a:pos x="wd2" y="hd2"/>
              </a:cxn>
              <a:cxn ang="10800000">
                <a:pos x="wd2" y="hd2"/>
              </a:cxn>
              <a:cxn ang="16200000">
                <a:pos x="wd2" y="hd2"/>
              </a:cxn>
            </a:cxnLst>
            <a:rect l="0" t="0" r="r" b="b"/>
            <a:pathLst>
              <a:path w="21600" h="20011" fill="norm" stroke="1" extrusionOk="0">
                <a:moveTo>
                  <a:pt x="0" y="20011"/>
                </a:moveTo>
                <a:cubicBezTo>
                  <a:pt x="2712" y="14681"/>
                  <a:pt x="5727" y="9840"/>
                  <a:pt x="8998" y="5560"/>
                </a:cubicBezTo>
                <a:cubicBezTo>
                  <a:pt x="11947" y="1702"/>
                  <a:pt x="15475" y="-1589"/>
                  <a:pt x="18813" y="821"/>
                </a:cubicBezTo>
                <a:cubicBezTo>
                  <a:pt x="20026" y="1697"/>
                  <a:pt x="21016" y="3305"/>
                  <a:pt x="21600" y="5349"/>
                </a:cubicBezTo>
              </a:path>
            </a:pathLst>
          </a:custGeom>
          <a:ln w="38100">
            <a:solidFill>
              <a:schemeClr val="accent5">
                <a:hueOff val="-82419"/>
                <a:satOff val="-9513"/>
                <a:lumOff val="-16343"/>
              </a:schemeClr>
            </a:solidFill>
            <a:miter lim="400000"/>
            <a:tailEnd type="triangle"/>
          </a:ln>
        </p:spPr>
        <p:txBody>
          <a:bodyPr lIns="50800" tIns="50800" rIns="50800" bIns="50800" anchor="ctr"/>
          <a:lstStyle/>
          <a:p>
            <a:pPr/>
          </a:p>
        </p:txBody>
      </p:sp>
      <p:sp>
        <p:nvSpPr>
          <p:cNvPr id="590" name="Line"/>
          <p:cNvSpPr/>
          <p:nvPr/>
        </p:nvSpPr>
        <p:spPr>
          <a:xfrm>
            <a:off x="6956600" y="8149592"/>
            <a:ext cx="4356465" cy="1104224"/>
          </a:xfrm>
          <a:custGeom>
            <a:avLst/>
            <a:gdLst/>
            <a:ahLst/>
            <a:cxnLst>
              <a:cxn ang="0">
                <a:pos x="wd2" y="hd2"/>
              </a:cxn>
              <a:cxn ang="5400000">
                <a:pos x="wd2" y="hd2"/>
              </a:cxn>
              <a:cxn ang="10800000">
                <a:pos x="wd2" y="hd2"/>
              </a:cxn>
              <a:cxn ang="16200000">
                <a:pos x="wd2" y="hd2"/>
              </a:cxn>
            </a:cxnLst>
            <a:rect l="0" t="0" r="r" b="b"/>
            <a:pathLst>
              <a:path w="21600" h="19762" fill="norm" stroke="1" extrusionOk="0">
                <a:moveTo>
                  <a:pt x="0" y="19762"/>
                </a:moveTo>
                <a:cubicBezTo>
                  <a:pt x="3539" y="12157"/>
                  <a:pt x="7355" y="6366"/>
                  <a:pt x="11336" y="2558"/>
                </a:cubicBezTo>
                <a:cubicBezTo>
                  <a:pt x="14308" y="-284"/>
                  <a:pt x="17522" y="-1838"/>
                  <a:pt x="20152" y="3820"/>
                </a:cubicBezTo>
                <a:cubicBezTo>
                  <a:pt x="20691" y="4977"/>
                  <a:pt x="21178" y="6415"/>
                  <a:pt x="21600" y="8087"/>
                </a:cubicBezTo>
              </a:path>
            </a:pathLst>
          </a:custGeom>
          <a:ln w="38100">
            <a:solidFill>
              <a:schemeClr val="accent5">
                <a:hueOff val="-82419"/>
                <a:satOff val="-9513"/>
                <a:lumOff val="-16343"/>
              </a:schemeClr>
            </a:solidFill>
            <a:miter lim="400000"/>
            <a:tailEnd type="triangle"/>
          </a:ln>
        </p:spPr>
        <p:txBody>
          <a:bodyPr lIns="50800" tIns="50800" rIns="50800" bIns="50800" anchor="ctr"/>
          <a:lstStyle/>
          <a:p>
            <a:pPr/>
          </a:p>
        </p:txBody>
      </p:sp>
      <p:sp>
        <p:nvSpPr>
          <p:cNvPr id="591" name="Each citizen is guaranteed a fully adequate scheme of basic liberties, compatible with the same liberties for all…"/>
          <p:cNvSpPr txBox="1"/>
          <p:nvPr/>
        </p:nvSpPr>
        <p:spPr>
          <a:xfrm>
            <a:off x="2401682" y="11700391"/>
            <a:ext cx="13459806" cy="168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88937" indent="-388937" algn="l">
              <a:buSzPct val="100000"/>
              <a:buAutoNum type="arabicPeriod" startAt="1"/>
              <a:defRPr sz="2100">
                <a:solidFill>
                  <a:srgbClr val="000000"/>
                </a:solidFill>
                <a:latin typeface="Helvetica"/>
                <a:ea typeface="Helvetica"/>
                <a:cs typeface="Helvetica"/>
                <a:sym typeface="Helvetica"/>
              </a:defRPr>
            </a:pPr>
            <a:r>
              <a:t>Each citizen is guaranteed a fully adequate scheme of basic liberties, compatible with the same liberties for all</a:t>
            </a:r>
          </a:p>
          <a:p>
            <a:pPr algn="l">
              <a:defRPr sz="2100">
                <a:solidFill>
                  <a:srgbClr val="000000"/>
                </a:solidFill>
                <a:latin typeface="Helvetica"/>
                <a:ea typeface="Helvetica"/>
                <a:cs typeface="Helvetica"/>
                <a:sym typeface="Helvetica"/>
              </a:defRPr>
            </a:pPr>
          </a:p>
          <a:p>
            <a:pPr algn="l">
              <a:defRPr sz="2100">
                <a:solidFill>
                  <a:srgbClr val="000000"/>
                </a:solidFill>
                <a:latin typeface="Helvetica"/>
                <a:ea typeface="Helvetica"/>
                <a:cs typeface="Helvetica"/>
                <a:sym typeface="Helvetica"/>
              </a:defRPr>
            </a:pPr>
            <a:r>
              <a:t>2. Social and economic inequalities are:</a:t>
            </a:r>
          </a:p>
          <a:p>
            <a:pPr lvl="1" algn="l" defTabSz="457200">
              <a:defRPr sz="2100">
                <a:solidFill>
                  <a:srgbClr val="000000"/>
                </a:solidFill>
                <a:latin typeface="Helvetica"/>
                <a:ea typeface="Helvetica"/>
                <a:cs typeface="Helvetica"/>
                <a:sym typeface="Helvetica"/>
              </a:defRPr>
            </a:pPr>
            <a:r>
              <a:t>  - to the greatest benefit of the least advantaged,</a:t>
            </a:r>
          </a:p>
          <a:p>
            <a:pPr lvl="1" algn="l" defTabSz="457200">
              <a:defRPr sz="2100">
                <a:solidFill>
                  <a:srgbClr val="000000"/>
                </a:solidFill>
                <a:latin typeface="Helvetica"/>
                <a:ea typeface="Helvetica"/>
                <a:cs typeface="Helvetica"/>
                <a:sym typeface="Helvetica"/>
              </a:defRPr>
            </a:pPr>
            <a:r>
              <a:t>  - attached to offices and positions open to all under conditions of fair equality of opportunity</a:t>
            </a:r>
          </a:p>
        </p:txBody>
      </p:sp>
      <p:sp>
        <p:nvSpPr>
          <p:cNvPr id="592" name="https://en.wikipedia.org/wiki/A_Theory_of_Justice"/>
          <p:cNvSpPr txBox="1"/>
          <p:nvPr/>
        </p:nvSpPr>
        <p:spPr>
          <a:xfrm>
            <a:off x="13627802" y="9495087"/>
            <a:ext cx="687872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https://en.wikipedia.org/wiki/A_Theory_of_Justice</a:t>
            </a:r>
          </a:p>
        </p:txBody>
      </p:sp>
      <p:sp>
        <p:nvSpPr>
          <p:cNvPr id="593" name="“Preference symmetry invariance”"/>
          <p:cNvSpPr txBox="1"/>
          <p:nvPr/>
        </p:nvSpPr>
        <p:spPr>
          <a:xfrm>
            <a:off x="13720077" y="10190004"/>
            <a:ext cx="7613470"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“Preference symmetry invariance”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597" name="Screen Shot 2019-05-02 at 9.16.50 AM.png"/>
          <p:cNvGrpSpPr/>
          <p:nvPr/>
        </p:nvGrpSpPr>
        <p:grpSpPr>
          <a:xfrm>
            <a:off x="7182474" y="1224094"/>
            <a:ext cx="10019053" cy="9973087"/>
            <a:chOff x="0" y="0"/>
            <a:chExt cx="10019051" cy="9973085"/>
          </a:xfrm>
        </p:grpSpPr>
        <p:pic>
          <p:nvPicPr>
            <p:cNvPr id="596" name="Screen Shot 2019-05-02 at 9.16.50 AM.png" descr="Screen Shot 2019-05-02 at 9.16.50 AM.png"/>
            <p:cNvPicPr>
              <a:picLocks noChangeAspect="1"/>
            </p:cNvPicPr>
            <p:nvPr/>
          </p:nvPicPr>
          <p:blipFill>
            <a:blip r:embed="rId2">
              <a:extLst/>
            </a:blip>
            <a:stretch>
              <a:fillRect/>
            </a:stretch>
          </p:blipFill>
          <p:spPr>
            <a:xfrm>
              <a:off x="215900" y="139700"/>
              <a:ext cx="9587252" cy="9414286"/>
            </a:xfrm>
            <a:prstGeom prst="rect">
              <a:avLst/>
            </a:prstGeom>
            <a:ln>
              <a:noFill/>
            </a:ln>
            <a:effectLst/>
          </p:spPr>
        </p:pic>
        <p:pic>
          <p:nvPicPr>
            <p:cNvPr id="595" name="Screen Shot 2019-05-02 at 9.16.50 AM.png" descr="Screen Shot 2019-05-02 at 9.16.50 AM.png"/>
            <p:cNvPicPr>
              <a:picLocks noChangeAspect="0"/>
            </p:cNvPicPr>
            <p:nvPr/>
          </p:nvPicPr>
          <p:blipFill>
            <a:blip r:embed="rId3">
              <a:extLst/>
            </a:blip>
            <a:stretch>
              <a:fillRect/>
            </a:stretch>
          </p:blipFill>
          <p:spPr>
            <a:xfrm>
              <a:off x="0" y="0"/>
              <a:ext cx="10019052" cy="9973086"/>
            </a:xfrm>
            <a:prstGeom prst="rect">
              <a:avLst/>
            </a:prstGeom>
            <a:effectLst/>
          </p:spPr>
        </p:pic>
      </p:grpSp>
      <p:sp>
        <p:nvSpPr>
          <p:cNvPr id="598" name="basic capabilities"/>
          <p:cNvSpPr txBox="1"/>
          <p:nvPr/>
        </p:nvSpPr>
        <p:spPr>
          <a:xfrm>
            <a:off x="10280154" y="11187727"/>
            <a:ext cx="3823692"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basic capabilities</a:t>
            </a:r>
          </a:p>
        </p:txBody>
      </p:sp>
      <p:sp>
        <p:nvSpPr>
          <p:cNvPr id="599" name="not just money, goods, freedom,…"/>
          <p:cNvSpPr txBox="1"/>
          <p:nvPr/>
        </p:nvSpPr>
        <p:spPr>
          <a:xfrm>
            <a:off x="9198851" y="12020555"/>
            <a:ext cx="6434456"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not just money, goods, freedom,…</a:t>
            </a:r>
          </a:p>
        </p:txBody>
      </p:sp>
      <p:sp>
        <p:nvSpPr>
          <p:cNvPr id="600" name="“capabilities approach”:"/>
          <p:cNvSpPr txBox="1"/>
          <p:nvPr/>
        </p:nvSpPr>
        <p:spPr>
          <a:xfrm>
            <a:off x="1351043" y="11193893"/>
            <a:ext cx="5088193" cy="67608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500">
                <a:solidFill>
                  <a:srgbClr val="FFFFFF"/>
                </a:solidFill>
                <a:latin typeface="Helvetica Neue Medium"/>
                <a:ea typeface="Helvetica Neue Medium"/>
                <a:cs typeface="Helvetica Neue Medium"/>
                <a:sym typeface="Helvetica Neue Medium"/>
              </a:defRPr>
            </a:lvl1pPr>
          </a:lstStyle>
          <a:p>
            <a:pPr/>
            <a:r>
              <a:t>“capabilities approach”:</a:t>
            </a:r>
          </a:p>
        </p:txBody>
      </p:sp>
      <p:sp>
        <p:nvSpPr>
          <p:cNvPr id="601" name="agency"/>
          <p:cNvSpPr txBox="1"/>
          <p:nvPr/>
        </p:nvSpPr>
        <p:spPr>
          <a:xfrm>
            <a:off x="14838286" y="11218740"/>
            <a:ext cx="155562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agency</a:t>
            </a:r>
          </a:p>
        </p:txBody>
      </p:sp>
      <p:sp>
        <p:nvSpPr>
          <p:cNvPr id="602" name="empowerment"/>
          <p:cNvSpPr txBox="1"/>
          <p:nvPr/>
        </p:nvSpPr>
        <p:spPr>
          <a:xfrm>
            <a:off x="17176413" y="11218740"/>
            <a:ext cx="296136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empowerment</a:t>
            </a:r>
          </a:p>
        </p:txBody>
      </p:sp>
      <p:sp>
        <p:nvSpPr>
          <p:cNvPr id="603" name="+ Martha Nussbaum"/>
          <p:cNvSpPr txBox="1"/>
          <p:nvPr/>
        </p:nvSpPr>
        <p:spPr>
          <a:xfrm>
            <a:off x="20089329" y="12258343"/>
            <a:ext cx="3722117"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 Martha Nussbaum</a:t>
            </a:r>
          </a:p>
        </p:txBody>
      </p:sp>
      <p:sp>
        <p:nvSpPr>
          <p:cNvPr id="604" name="https://www.ophi.org.uk/wp-content/uploads/Sen-1979_Equality-of-What.pdf"/>
          <p:cNvSpPr txBox="1"/>
          <p:nvPr/>
        </p:nvSpPr>
        <p:spPr>
          <a:xfrm>
            <a:off x="7520300" y="10047585"/>
            <a:ext cx="8903971"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https://www.ophi.org.uk/wp-content/uploads/Sen-1979_Equality-of-What.pdf</a:t>
            </a:r>
          </a:p>
        </p:txBody>
      </p:sp>
      <p:sp>
        <p:nvSpPr>
          <p:cNvPr id="605" name="https://ir.lawnet.fordham.edu/cgi/viewcontent.cgi?article=3391&amp;context=flr"/>
          <p:cNvSpPr txBox="1"/>
          <p:nvPr/>
        </p:nvSpPr>
        <p:spPr>
          <a:xfrm>
            <a:off x="16207105" y="13273282"/>
            <a:ext cx="8170826" cy="3869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vl1pPr>
          </a:lstStyle>
          <a:p>
            <a:pPr/>
            <a:r>
              <a:t>https://ir.lawnet.fordham.edu/cgi/viewcontent.cgi?article=3391&amp;context=flr</a:t>
            </a:r>
          </a:p>
        </p:txBody>
      </p:sp>
      <p:sp>
        <p:nvSpPr>
          <p:cNvPr id="606" name="But can people “pursue their  happiness”?  That takes more than goods and liberties"/>
          <p:cNvSpPr txBox="1"/>
          <p:nvPr/>
        </p:nvSpPr>
        <p:spPr>
          <a:xfrm>
            <a:off x="634850" y="592759"/>
            <a:ext cx="17489501" cy="609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solidFill>
                  <a:srgbClr val="000000"/>
                </a:solidFill>
              </a:defRPr>
            </a:lvl1pPr>
          </a:lstStyle>
          <a:p>
            <a:pPr/>
            <a:r>
              <a:t>But can people “pursue their  happiness”?  That takes more than goods and liberties</a:t>
            </a:r>
          </a:p>
        </p:txBody>
      </p:sp>
      <p:pic>
        <p:nvPicPr>
          <p:cNvPr id="607" name="41TKhxzr-dL.jpg" descr="41TKhxzr-dL.jpg"/>
          <p:cNvPicPr>
            <a:picLocks noChangeAspect="1"/>
          </p:cNvPicPr>
          <p:nvPr/>
        </p:nvPicPr>
        <p:blipFill>
          <a:blip r:embed="rId4">
            <a:extLst/>
          </a:blip>
          <a:stretch>
            <a:fillRect/>
          </a:stretch>
        </p:blipFill>
        <p:spPr>
          <a:xfrm>
            <a:off x="20196734" y="3381631"/>
            <a:ext cx="3507306" cy="5219206"/>
          </a:xfrm>
          <a:prstGeom prst="rect">
            <a:avLst/>
          </a:prstGeom>
          <a:ln w="12700">
            <a:miter lim="400000"/>
          </a:ln>
        </p:spPr>
      </p:pic>
      <p:sp>
        <p:nvSpPr>
          <p:cNvPr id="608" name="in context"/>
          <p:cNvSpPr txBox="1"/>
          <p:nvPr/>
        </p:nvSpPr>
        <p:spPr>
          <a:xfrm>
            <a:off x="20913089" y="11218740"/>
            <a:ext cx="207459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 context</a:t>
            </a:r>
          </a:p>
        </p:txBody>
      </p:sp>
      <p:pic>
        <p:nvPicPr>
          <p:cNvPr id="609" name="Oval Oval" descr="Oval Oval"/>
          <p:cNvPicPr>
            <a:picLocks noChangeAspect="0"/>
          </p:cNvPicPr>
          <p:nvPr/>
        </p:nvPicPr>
        <p:blipFill>
          <a:blip r:embed="rId5">
            <a:extLst/>
          </a:blip>
          <a:stretch>
            <a:fillRect/>
          </a:stretch>
        </p:blipFill>
        <p:spPr>
          <a:xfrm>
            <a:off x="20086353" y="3680501"/>
            <a:ext cx="3722117" cy="867894"/>
          </a:xfrm>
          <a:prstGeom prst="rect">
            <a:avLst/>
          </a:prstGeom>
        </p:spPr>
      </p:pic>
      <p:sp>
        <p:nvSpPr>
          <p:cNvPr id="611" name="processual equalities"/>
          <p:cNvSpPr txBox="1"/>
          <p:nvPr/>
        </p:nvSpPr>
        <p:spPr>
          <a:xfrm>
            <a:off x="3762989" y="12096920"/>
            <a:ext cx="297637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processual equalities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Inequality and statistics of variation in cities"/>
          <p:cNvSpPr txBox="1"/>
          <p:nvPr/>
        </p:nvSpPr>
        <p:spPr>
          <a:xfrm>
            <a:off x="8035086" y="3018254"/>
            <a:ext cx="831382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Inequality and statistics of variation in cities</a:t>
            </a:r>
          </a:p>
        </p:txBody>
      </p:sp>
      <p:sp>
        <p:nvSpPr>
          <p:cNvPr id="189" name="Line"/>
          <p:cNvSpPr/>
          <p:nvPr/>
        </p:nvSpPr>
        <p:spPr>
          <a:xfrm flipH="1">
            <a:off x="9900054" y="4556140"/>
            <a:ext cx="2104026" cy="2104026"/>
          </a:xfrm>
          <a:prstGeom prst="line">
            <a:avLst/>
          </a:prstGeom>
          <a:ln w="25400">
            <a:solidFill>
              <a:srgbClr val="000000"/>
            </a:solidFill>
            <a:miter lim="400000"/>
            <a:tailEnd type="triangle"/>
          </a:ln>
        </p:spPr>
        <p:txBody>
          <a:bodyPr lIns="50800" tIns="50800" rIns="50800" bIns="50800" anchor="ctr"/>
          <a:lstStyle/>
          <a:p>
            <a:pPr/>
          </a:p>
        </p:txBody>
      </p:sp>
      <p:sp>
        <p:nvSpPr>
          <p:cNvPr id="190" name="Line"/>
          <p:cNvSpPr/>
          <p:nvPr/>
        </p:nvSpPr>
        <p:spPr>
          <a:xfrm>
            <a:off x="12541910" y="4556140"/>
            <a:ext cx="2104026" cy="2104026"/>
          </a:xfrm>
          <a:prstGeom prst="line">
            <a:avLst/>
          </a:prstGeom>
          <a:ln w="25400">
            <a:solidFill>
              <a:srgbClr val="000000"/>
            </a:solidFill>
            <a:miter lim="400000"/>
            <a:tailEnd type="triangle"/>
          </a:ln>
        </p:spPr>
        <p:txBody>
          <a:bodyPr lIns="50800" tIns="50800" rIns="50800" bIns="50800" anchor="ctr"/>
          <a:lstStyle/>
          <a:p>
            <a:pPr/>
          </a:p>
        </p:txBody>
      </p:sp>
      <p:sp>
        <p:nvSpPr>
          <p:cNvPr id="191" name="Resources"/>
          <p:cNvSpPr txBox="1"/>
          <p:nvPr/>
        </p:nvSpPr>
        <p:spPr>
          <a:xfrm>
            <a:off x="7856664" y="6750368"/>
            <a:ext cx="27015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Resources</a:t>
            </a:r>
          </a:p>
        </p:txBody>
      </p:sp>
      <p:sp>
        <p:nvSpPr>
          <p:cNvPr id="192" name="Information"/>
          <p:cNvSpPr txBox="1"/>
          <p:nvPr/>
        </p:nvSpPr>
        <p:spPr>
          <a:xfrm>
            <a:off x="13797268" y="6750368"/>
            <a:ext cx="2915921"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Information</a:t>
            </a:r>
          </a:p>
        </p:txBody>
      </p:sp>
      <p:sp>
        <p:nvSpPr>
          <p:cNvPr id="193" name="Neighborhoods…"/>
          <p:cNvSpPr txBox="1"/>
          <p:nvPr/>
        </p:nvSpPr>
        <p:spPr>
          <a:xfrm>
            <a:off x="7656563" y="10043276"/>
            <a:ext cx="3101747" cy="1324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200"/>
            </a:pPr>
            <a:r>
              <a:t>Neighborhoods</a:t>
            </a:r>
          </a:p>
          <a:p>
            <a:pPr/>
          </a:p>
          <a:p>
            <a:pPr/>
            <a:r>
              <a:t>(Spatial sorting)</a:t>
            </a:r>
          </a:p>
        </p:txBody>
      </p:sp>
      <p:sp>
        <p:nvSpPr>
          <p:cNvPr id="194" name="Professions/Businesses"/>
          <p:cNvSpPr txBox="1"/>
          <p:nvPr/>
        </p:nvSpPr>
        <p:spPr>
          <a:xfrm>
            <a:off x="14074054" y="9967076"/>
            <a:ext cx="4910482" cy="1477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300"/>
            </a:pPr>
            <a:r>
              <a:t>Professions/Businesses</a:t>
            </a:r>
          </a:p>
          <a:p>
            <a:pPr>
              <a:defRPr b="1" sz="3300"/>
            </a:pPr>
          </a:p>
        </p:txBody>
      </p:sp>
      <p:sp>
        <p:nvSpPr>
          <p:cNvPr id="195" name="wealth, “social capital”"/>
          <p:cNvSpPr txBox="1"/>
          <p:nvPr/>
        </p:nvSpPr>
        <p:spPr>
          <a:xfrm>
            <a:off x="7600988" y="7549736"/>
            <a:ext cx="32128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wealth, “social capital”</a:t>
            </a:r>
          </a:p>
        </p:txBody>
      </p:sp>
      <p:sp>
        <p:nvSpPr>
          <p:cNvPr id="196" name="knowledge, expertise"/>
          <p:cNvSpPr txBox="1"/>
          <p:nvPr/>
        </p:nvSpPr>
        <p:spPr>
          <a:xfrm>
            <a:off x="13747535" y="7549736"/>
            <a:ext cx="30153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knowledge, expertise</a:t>
            </a:r>
          </a:p>
        </p:txBody>
      </p:sp>
      <p:sp>
        <p:nvSpPr>
          <p:cNvPr id="197" name="IUS Ch 5"/>
          <p:cNvSpPr txBox="1"/>
          <p:nvPr/>
        </p:nvSpPr>
        <p:spPr>
          <a:xfrm>
            <a:off x="18234372" y="8600716"/>
            <a:ext cx="176265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 5</a:t>
            </a:r>
          </a:p>
        </p:txBody>
      </p:sp>
      <p:sp>
        <p:nvSpPr>
          <p:cNvPr id="198" name="IUS Ch 6"/>
          <p:cNvSpPr txBox="1"/>
          <p:nvPr/>
        </p:nvSpPr>
        <p:spPr>
          <a:xfrm>
            <a:off x="3933972" y="8600716"/>
            <a:ext cx="176265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 6</a:t>
            </a:r>
          </a:p>
        </p:txBody>
      </p:sp>
      <p:sp>
        <p:nvSpPr>
          <p:cNvPr id="199" name="Line"/>
          <p:cNvSpPr/>
          <p:nvPr/>
        </p:nvSpPr>
        <p:spPr>
          <a:xfrm>
            <a:off x="15676292" y="8110285"/>
            <a:ext cx="1" cy="1738406"/>
          </a:xfrm>
          <a:prstGeom prst="line">
            <a:avLst/>
          </a:prstGeom>
          <a:ln w="25400">
            <a:solidFill>
              <a:srgbClr val="000000"/>
            </a:solidFill>
            <a:miter lim="400000"/>
            <a:tailEnd type="triangle"/>
          </a:ln>
        </p:spPr>
        <p:txBody>
          <a:bodyPr lIns="50800" tIns="50800" rIns="50800" bIns="50800" anchor="ctr"/>
          <a:lstStyle/>
          <a:p>
            <a:pPr/>
          </a:p>
        </p:txBody>
      </p:sp>
      <p:sp>
        <p:nvSpPr>
          <p:cNvPr id="200" name="Line"/>
          <p:cNvSpPr/>
          <p:nvPr/>
        </p:nvSpPr>
        <p:spPr>
          <a:xfrm>
            <a:off x="9207436" y="8157986"/>
            <a:ext cx="1" cy="1738406"/>
          </a:xfrm>
          <a:prstGeom prst="line">
            <a:avLst/>
          </a:prstGeom>
          <a:ln w="25400">
            <a:solidFill>
              <a:srgbClr val="000000"/>
            </a:solidFill>
            <a:miter lim="400000"/>
            <a:tailEnd type="triangle"/>
          </a:ln>
        </p:spPr>
        <p:txBody>
          <a:bodyPr lIns="50800" tIns="50800" rIns="50800" bIns="50800" anchor="ctr"/>
          <a:lstStyle/>
          <a:p>
            <a:pPr/>
          </a:p>
        </p:txBody>
      </p:sp>
      <p:sp>
        <p:nvSpPr>
          <p:cNvPr id="201" name="Line"/>
          <p:cNvSpPr/>
          <p:nvPr/>
        </p:nvSpPr>
        <p:spPr>
          <a:xfrm flipV="1">
            <a:off x="10866550" y="10270166"/>
            <a:ext cx="3212898" cy="1"/>
          </a:xfrm>
          <a:prstGeom prst="line">
            <a:avLst/>
          </a:prstGeom>
          <a:ln w="38100">
            <a:solidFill>
              <a:srgbClr val="000000"/>
            </a:solidFill>
            <a:custDash>
              <a:ds d="200000" sp="200000"/>
            </a:custDash>
            <a:miter lim="400000"/>
            <a:headEnd type="triangle"/>
            <a:tailEnd type="triangle"/>
          </a:ln>
        </p:spPr>
        <p:txBody>
          <a:bodyPr lIns="50800" tIns="50800" rIns="50800" bIns="50800" anchor="ctr"/>
          <a:lstStyle/>
          <a:p>
            <a:pPr/>
          </a:p>
        </p:txBody>
      </p:sp>
      <p:sp>
        <p:nvSpPr>
          <p:cNvPr id="202" name="Ethnicity, Race, SES"/>
          <p:cNvSpPr txBox="1"/>
          <p:nvPr/>
        </p:nvSpPr>
        <p:spPr>
          <a:xfrm>
            <a:off x="5319418" y="11828400"/>
            <a:ext cx="28803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Ethnicity, Race, SES</a:t>
            </a:r>
          </a:p>
        </p:txBody>
      </p:sp>
      <p:sp>
        <p:nvSpPr>
          <p:cNvPr id="203" name="Class, Caste, Income"/>
          <p:cNvSpPr txBox="1"/>
          <p:nvPr/>
        </p:nvSpPr>
        <p:spPr>
          <a:xfrm>
            <a:off x="14978929" y="11828400"/>
            <a:ext cx="310073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Class, Caste, Income </a:t>
            </a:r>
          </a:p>
        </p:txBody>
      </p:sp>
      <p:sp>
        <p:nvSpPr>
          <p:cNvPr id="204" name="common problem in all complex systems"/>
          <p:cNvSpPr txBox="1"/>
          <p:nvPr/>
        </p:nvSpPr>
        <p:spPr>
          <a:xfrm>
            <a:off x="18470415" y="6874268"/>
            <a:ext cx="569884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common problem in all complex systems</a:t>
            </a:r>
          </a:p>
        </p:txBody>
      </p:sp>
      <p:sp>
        <p:nvSpPr>
          <p:cNvPr id="205" name="Inequality by:"/>
          <p:cNvSpPr txBox="1"/>
          <p:nvPr/>
        </p:nvSpPr>
        <p:spPr>
          <a:xfrm>
            <a:off x="512291" y="11766527"/>
            <a:ext cx="262138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Inequality by: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Human development as a network process (in cities)…"/>
          <p:cNvSpPr txBox="1"/>
          <p:nvPr/>
        </p:nvSpPr>
        <p:spPr>
          <a:xfrm>
            <a:off x="4725035" y="1722623"/>
            <a:ext cx="14933931" cy="2369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solidFill>
                  <a:schemeClr val="accent5">
                    <a:hueOff val="-82419"/>
                    <a:satOff val="-9513"/>
                    <a:lumOff val="-16343"/>
                  </a:schemeClr>
                </a:solidFill>
              </a:defRPr>
            </a:pPr>
            <a:r>
              <a:t>Human development as a network process (in cities)</a:t>
            </a:r>
          </a:p>
          <a:p>
            <a:pPr>
              <a:defRPr sz="5000"/>
            </a:pPr>
          </a:p>
          <a:p>
            <a:pPr>
              <a:defRPr sz="5000">
                <a:solidFill>
                  <a:srgbClr val="000000"/>
                </a:solidFill>
              </a:defRPr>
            </a:pPr>
            <a:r>
              <a:t>Measuring Human Development across scales</a:t>
            </a:r>
          </a:p>
        </p:txBody>
      </p:sp>
      <p:sp>
        <p:nvSpPr>
          <p:cNvPr id="614" name="https://www.nature.com/articles/s42949-023-00088-y"/>
          <p:cNvSpPr txBox="1"/>
          <p:nvPr/>
        </p:nvSpPr>
        <p:spPr>
          <a:xfrm>
            <a:off x="16498782" y="12991896"/>
            <a:ext cx="744230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https://www.nature.com/articles/s42949-023-00088-y</a:t>
            </a:r>
          </a:p>
        </p:txBody>
      </p:sp>
      <p:pic>
        <p:nvPicPr>
          <p:cNvPr id="615" name="Screenshot 2023-04-16 at 5.06.00 PM.png" descr="Screenshot 2023-04-16 at 5.06.00 PM.png"/>
          <p:cNvPicPr>
            <a:picLocks noChangeAspect="1"/>
          </p:cNvPicPr>
          <p:nvPr/>
        </p:nvPicPr>
        <p:blipFill>
          <a:blip r:embed="rId2">
            <a:extLst/>
          </a:blip>
          <a:stretch>
            <a:fillRect/>
          </a:stretch>
        </p:blipFill>
        <p:spPr>
          <a:xfrm>
            <a:off x="3853170" y="8521055"/>
            <a:ext cx="12106747" cy="3783359"/>
          </a:xfrm>
          <a:prstGeom prst="rect">
            <a:avLst/>
          </a:prstGeom>
          <a:ln w="12700">
            <a:miter lim="400000"/>
          </a:ln>
        </p:spPr>
      </p:pic>
      <p:pic>
        <p:nvPicPr>
          <p:cNvPr id="616" name="Unknown.jpeg" descr="Unknown.jpeg"/>
          <p:cNvPicPr>
            <a:picLocks noChangeAspect="1"/>
          </p:cNvPicPr>
          <p:nvPr/>
        </p:nvPicPr>
        <p:blipFill>
          <a:blip r:embed="rId3">
            <a:extLst/>
          </a:blip>
          <a:stretch>
            <a:fillRect/>
          </a:stretch>
        </p:blipFill>
        <p:spPr>
          <a:xfrm>
            <a:off x="621774" y="8396899"/>
            <a:ext cx="3228550" cy="4031672"/>
          </a:xfrm>
          <a:prstGeom prst="rect">
            <a:avLst/>
          </a:prstGeom>
          <a:ln w="12700">
            <a:miter lim="400000"/>
          </a:ln>
        </p:spPr>
      </p:pic>
      <p:sp>
        <p:nvSpPr>
          <p:cNvPr id="617" name="Suraj Sheth"/>
          <p:cNvSpPr txBox="1"/>
          <p:nvPr/>
        </p:nvSpPr>
        <p:spPr>
          <a:xfrm>
            <a:off x="800123" y="11810379"/>
            <a:ext cx="169499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Suraj Sheth</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Human Development Index"/>
          <p:cNvSpPr txBox="1"/>
          <p:nvPr/>
        </p:nvSpPr>
        <p:spPr>
          <a:xfrm>
            <a:off x="225090" y="118487"/>
            <a:ext cx="7972490" cy="8081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700">
                <a:solidFill>
                  <a:srgbClr val="000000"/>
                </a:solidFill>
              </a:defRPr>
            </a:lvl1pPr>
          </a:lstStyle>
          <a:p>
            <a:pPr/>
            <a:r>
              <a:t>Human Development Index </a:t>
            </a:r>
          </a:p>
        </p:txBody>
      </p:sp>
      <p:pic>
        <p:nvPicPr>
          <p:cNvPr id="620" name="Screen Shot 2021-05-15 at 1.52.22 PM.pdf" descr="Screen Shot 2021-05-15 at 1.52.22 PM.pdf"/>
          <p:cNvPicPr>
            <a:picLocks noChangeAspect="1"/>
          </p:cNvPicPr>
          <p:nvPr/>
        </p:nvPicPr>
        <p:blipFill>
          <a:blip r:embed="rId2">
            <a:extLst/>
          </a:blip>
          <a:stretch>
            <a:fillRect/>
          </a:stretch>
        </p:blipFill>
        <p:spPr>
          <a:xfrm>
            <a:off x="11651372" y="3011048"/>
            <a:ext cx="12267472" cy="9787877"/>
          </a:xfrm>
          <a:prstGeom prst="rect">
            <a:avLst/>
          </a:prstGeom>
          <a:ln w="12700">
            <a:miter lim="400000"/>
          </a:ln>
        </p:spPr>
      </p:pic>
      <p:sp>
        <p:nvSpPr>
          <p:cNvPr id="621" name="Equation"/>
          <p:cNvSpPr txBox="1"/>
          <p:nvPr/>
        </p:nvSpPr>
        <p:spPr>
          <a:xfrm>
            <a:off x="93746" y="4802213"/>
            <a:ext cx="11623924" cy="110758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m:rPr>
                          <m:sty m:val="p"/>
                        </m:rPr>
                        <a:rPr xmlns:a="http://schemas.openxmlformats.org/drawingml/2006/main" sz="4200" i="1">
                          <a:solidFill>
                            <a:srgbClr val="000000"/>
                          </a:solidFill>
                          <a:latin typeface="Cambria Math" panose="02040503050406030204" pitchFamily="18" charset="0"/>
                        </a:rPr>
                        <m:t>HDI</m:t>
                      </m:r>
                    </m:e>
                    <m:sub>
                      <m:r>
                        <a:rPr xmlns:a="http://schemas.openxmlformats.org/drawingml/2006/main" sz="4200" i="1">
                          <a:solidFill>
                            <a:srgbClr val="000000"/>
                          </a:solidFill>
                          <a:latin typeface="Cambria Math" panose="02040503050406030204" pitchFamily="18" charset="0"/>
                        </a:rPr>
                        <m:t>i</m:t>
                      </m:r>
                    </m:sub>
                  </m:sSub>
                  <m:r>
                    <a:rPr xmlns:a="http://schemas.openxmlformats.org/drawingml/2006/main" sz="4200" i="1">
                      <a:solidFill>
                        <a:srgbClr val="000000"/>
                      </a:solidFill>
                      <a:latin typeface="Cambria Math" panose="02040503050406030204" pitchFamily="18" charset="0"/>
                    </a:rPr>
                    <m:t>=</m:t>
                  </m:r>
                  <m:sSup>
                    <m:e>
                      <m:d>
                        <m:dPr>
                          <m:ctrlPr>
                            <a:rPr xmlns:a="http://schemas.openxmlformats.org/drawingml/2006/main" sz="4200" i="1">
                              <a:solidFill>
                                <a:srgbClr val="000000"/>
                              </a:solidFill>
                              <a:latin typeface="Cambria Math" panose="02040503050406030204" pitchFamily="18" charset="0"/>
                            </a:rPr>
                          </m:ctrlPr>
                        </m:dPr>
                        <m:e>
                          <m:sSub>
                            <m:e>
                              <m:r>
                                <m:rPr>
                                  <m:sty m:val="p"/>
                                </m:rPr>
                                <a:rPr xmlns:a="http://schemas.openxmlformats.org/drawingml/2006/main" sz="4200" i="1">
                                  <a:solidFill>
                                    <a:srgbClr val="000000"/>
                                  </a:solidFill>
                                  <a:latin typeface="Cambria Math" panose="02040503050406030204" pitchFamily="18" charset="0"/>
                                </a:rPr>
                                <m:t>education</m:t>
                              </m:r>
                            </m:e>
                            <m:sub>
                              <m:r>
                                <a:rPr xmlns:a="http://schemas.openxmlformats.org/drawingml/2006/main" sz="4200" i="1">
                                  <a:solidFill>
                                    <a:srgbClr val="000000"/>
                                  </a:solidFill>
                                  <a:latin typeface="Cambria Math" panose="02040503050406030204" pitchFamily="18" charset="0"/>
                                </a:rPr>
                                <m:t>i</m:t>
                              </m:r>
                            </m:sub>
                          </m:sSub>
                          <m:r>
                            <a:rPr xmlns:a="http://schemas.openxmlformats.org/drawingml/2006/main" sz="4200" i="1">
                              <a:solidFill>
                                <a:srgbClr val="000000"/>
                              </a:solidFill>
                              <a:latin typeface="Cambria Math" panose="02040503050406030204" pitchFamily="18" charset="0"/>
                            </a:rPr>
                            <m:t>.</m:t>
                          </m:r>
                          <m:sSub>
                            <m:e>
                              <m:r>
                                <m:rPr>
                                  <m:sty m:val="p"/>
                                </m:rPr>
                                <a:rPr xmlns:a="http://schemas.openxmlformats.org/drawingml/2006/main" sz="4200" i="1">
                                  <a:solidFill>
                                    <a:srgbClr val="000000"/>
                                  </a:solidFill>
                                  <a:latin typeface="Cambria Math" panose="02040503050406030204" pitchFamily="18" charset="0"/>
                                </a:rPr>
                                <m:t>life</m:t>
                              </m:r>
                              <m:r>
                                <m:rPr>
                                  <m:sty m:val="p"/>
                                </m:rPr>
                                <a:rPr xmlns:a="http://schemas.openxmlformats.org/drawingml/2006/main" sz="4200" i="1">
                                  <a:solidFill>
                                    <a:srgbClr val="000000"/>
                                  </a:solidFill>
                                  <a:latin typeface="Cambria Math" panose="02040503050406030204" pitchFamily="18" charset="0"/>
                                </a:rPr>
                                <m:t>expectancy</m:t>
                              </m:r>
                            </m:e>
                            <m:sub>
                              <m:r>
                                <a:rPr xmlns:a="http://schemas.openxmlformats.org/drawingml/2006/main" sz="4200" i="1">
                                  <a:solidFill>
                                    <a:srgbClr val="000000"/>
                                  </a:solidFill>
                                  <a:latin typeface="Cambria Math" panose="02040503050406030204" pitchFamily="18" charset="0"/>
                                </a:rPr>
                                <m:t>i</m:t>
                              </m:r>
                            </m:sub>
                          </m:sSub>
                          <m:r>
                            <a:rPr xmlns:a="http://schemas.openxmlformats.org/drawingml/2006/main" sz="4200" i="1">
                              <a:solidFill>
                                <a:srgbClr val="000000"/>
                              </a:solidFill>
                              <a:latin typeface="Cambria Math" panose="02040503050406030204" pitchFamily="18" charset="0"/>
                            </a:rPr>
                            <m:t>.</m:t>
                          </m:r>
                          <m:sSub>
                            <m:e>
                              <m:r>
                                <m:rPr>
                                  <m:sty m:val="p"/>
                                </m:rPr>
                                <a:rPr xmlns:a="http://schemas.openxmlformats.org/drawingml/2006/main" sz="4200" i="1">
                                  <a:solidFill>
                                    <a:srgbClr val="000000"/>
                                  </a:solidFill>
                                  <a:latin typeface="Cambria Math" panose="02040503050406030204" pitchFamily="18" charset="0"/>
                                </a:rPr>
                                <m:t>real</m:t>
                              </m:r>
                              <m:r>
                                <m:rPr>
                                  <m:sty m:val="p"/>
                                </m:rPr>
                                <a:rPr xmlns:a="http://schemas.openxmlformats.org/drawingml/2006/main" sz="4200" i="1">
                                  <a:solidFill>
                                    <a:srgbClr val="000000"/>
                                  </a:solidFill>
                                  <a:latin typeface="Cambria Math" panose="02040503050406030204" pitchFamily="18" charset="0"/>
                                </a:rPr>
                                <m:t>income</m:t>
                              </m:r>
                            </m:e>
                            <m:sub>
                              <m:r>
                                <a:rPr xmlns:a="http://schemas.openxmlformats.org/drawingml/2006/main" sz="4200" i="1">
                                  <a:solidFill>
                                    <a:srgbClr val="000000"/>
                                  </a:solidFill>
                                  <a:latin typeface="Cambria Math" panose="02040503050406030204" pitchFamily="18" charset="0"/>
                                </a:rPr>
                                <m:t>i</m:t>
                              </m:r>
                            </m:sub>
                          </m:sSub>
                        </m:e>
                      </m:d>
                    </m:e>
                    <m:sup>
                      <m:f>
                        <m:fPr>
                          <m:ctrlPr>
                            <a:rPr xmlns:a="http://schemas.openxmlformats.org/drawingml/2006/main" sz="4200" i="1">
                              <a:solidFill>
                                <a:srgbClr val="000000"/>
                              </a:solidFill>
                              <a:latin typeface="Cambria Math" panose="02040503050406030204" pitchFamily="18" charset="0"/>
                            </a:rPr>
                          </m:ctrlPr>
                          <m:type m:val="lin"/>
                        </m:fPr>
                        <m:num>
                          <m:r>
                            <a:rPr xmlns:a="http://schemas.openxmlformats.org/drawingml/2006/main" sz="4200" i="1">
                              <a:solidFill>
                                <a:srgbClr val="000000"/>
                              </a:solidFill>
                              <a:latin typeface="Cambria Math" panose="02040503050406030204" pitchFamily="18" charset="0"/>
                            </a:rPr>
                            <m:t>1</m:t>
                          </m:r>
                        </m:num>
                        <m:den>
                          <m:r>
                            <a:rPr xmlns:a="http://schemas.openxmlformats.org/drawingml/2006/main" sz="4200" i="1">
                              <a:solidFill>
                                <a:srgbClr val="000000"/>
                              </a:solidFill>
                              <a:latin typeface="Cambria Math" panose="02040503050406030204" pitchFamily="18" charset="0"/>
                            </a:rPr>
                            <m:t>3</m:t>
                          </m:r>
                        </m:den>
                      </m:f>
                    </m:sup>
                  </m:sSup>
                </m:oMath>
              </m:oMathPara>
            </a14:m>
            <a:endParaRPr sz="4200"/>
          </a:p>
        </p:txBody>
      </p:sp>
      <p:sp>
        <p:nvSpPr>
          <p:cNvPr id="622" name="“measures the ability of human populations to lead long, healthy and fulfilled lives”"/>
          <p:cNvSpPr txBox="1"/>
          <p:nvPr/>
        </p:nvSpPr>
        <p:spPr>
          <a:xfrm>
            <a:off x="4504486" y="899176"/>
            <a:ext cx="19716751" cy="7216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“measures the ability of human populations to lead long, healthy and fulfilled lives”</a:t>
            </a:r>
          </a:p>
        </p:txBody>
      </p:sp>
      <p:sp>
        <p:nvSpPr>
          <p:cNvPr id="623" name="The US is now # 17"/>
          <p:cNvSpPr txBox="1"/>
          <p:nvPr/>
        </p:nvSpPr>
        <p:spPr>
          <a:xfrm>
            <a:off x="7907028" y="12183084"/>
            <a:ext cx="3713380"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US is now # 17</a:t>
            </a:r>
          </a:p>
        </p:txBody>
      </p:sp>
      <p:sp>
        <p:nvSpPr>
          <p:cNvPr id="624" name="Mahbub ul Haq"/>
          <p:cNvSpPr txBox="1"/>
          <p:nvPr/>
        </p:nvSpPr>
        <p:spPr>
          <a:xfrm>
            <a:off x="382322" y="3884448"/>
            <a:ext cx="2116486"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700"/>
              </a:spcBef>
              <a:defRPr b="1" sz="2200">
                <a:solidFill>
                  <a:srgbClr val="202122"/>
                </a:solidFill>
                <a:latin typeface="Helvetica"/>
                <a:ea typeface="Helvetica"/>
                <a:cs typeface="Helvetica"/>
                <a:sym typeface="Helvetica"/>
              </a:defRPr>
            </a:lvl1pPr>
          </a:lstStyle>
          <a:p>
            <a:pPr/>
            <a:r>
              <a:t>Mahbub ul Haq</a:t>
            </a:r>
          </a:p>
        </p:txBody>
      </p:sp>
      <p:pic>
        <p:nvPicPr>
          <p:cNvPr id="625" name="UlHaq_Mahbub.jpg" descr="UlHaq_Mahbub.jpg"/>
          <p:cNvPicPr>
            <a:picLocks noChangeAspect="1"/>
          </p:cNvPicPr>
          <p:nvPr/>
        </p:nvPicPr>
        <p:blipFill>
          <a:blip r:embed="rId3">
            <a:extLst/>
          </a:blip>
          <a:stretch>
            <a:fillRect/>
          </a:stretch>
        </p:blipFill>
        <p:spPr>
          <a:xfrm>
            <a:off x="420422" y="1533164"/>
            <a:ext cx="2116486" cy="2433958"/>
          </a:xfrm>
          <a:prstGeom prst="rect">
            <a:avLst/>
          </a:prstGeom>
          <a:ln w="12700">
            <a:miter lim="400000"/>
          </a:ln>
        </p:spPr>
      </p:pic>
      <p:pic>
        <p:nvPicPr>
          <p:cNvPr id="626" name="Screenshot 2023-04-18 at 9.24.53 AM.png" descr="Screenshot 2023-04-18 at 9.24.53 AM.png"/>
          <p:cNvPicPr>
            <a:picLocks noChangeAspect="1"/>
          </p:cNvPicPr>
          <p:nvPr/>
        </p:nvPicPr>
        <p:blipFill>
          <a:blip r:embed="rId4">
            <a:extLst/>
          </a:blip>
          <a:srcRect l="1278" t="0" r="0" b="0"/>
          <a:stretch>
            <a:fillRect/>
          </a:stretch>
        </p:blipFill>
        <p:spPr>
          <a:xfrm>
            <a:off x="2964666" y="6287687"/>
            <a:ext cx="7290674" cy="4354867"/>
          </a:xfrm>
          <a:prstGeom prst="rect">
            <a:avLst/>
          </a:prstGeom>
          <a:ln w="12700">
            <a:miter lim="400000"/>
          </a:ln>
        </p:spPr>
      </p:pic>
      <p:sp>
        <p:nvSpPr>
          <p:cNvPr id="627" name="because of health and educational inequality"/>
          <p:cNvSpPr txBox="1"/>
          <p:nvPr/>
        </p:nvSpPr>
        <p:spPr>
          <a:xfrm>
            <a:off x="9272847" y="12885887"/>
            <a:ext cx="618347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because of health and educational inequality</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9" name="Figure_1_HDI.jpg" descr="Figure_1_HDI.jpg"/>
          <p:cNvPicPr>
            <a:picLocks noChangeAspect="1"/>
          </p:cNvPicPr>
          <p:nvPr/>
        </p:nvPicPr>
        <p:blipFill>
          <a:blip r:embed="rId2">
            <a:extLst/>
          </a:blip>
          <a:srcRect l="0" t="0" r="0" b="0"/>
          <a:stretch>
            <a:fillRect/>
          </a:stretch>
        </p:blipFill>
        <p:spPr>
          <a:xfrm>
            <a:off x="1152113" y="-2149563"/>
            <a:ext cx="21709562" cy="16775572"/>
          </a:xfrm>
          <a:prstGeom prst="rect">
            <a:avLst/>
          </a:prstGeom>
          <a:ln w="12700">
            <a:miter lim="400000"/>
          </a:ln>
        </p:spPr>
      </p:pic>
      <p:sp>
        <p:nvSpPr>
          <p:cNvPr id="630" name="https://communityhdi.org/"/>
          <p:cNvSpPr txBox="1"/>
          <p:nvPr/>
        </p:nvSpPr>
        <p:spPr>
          <a:xfrm>
            <a:off x="17524708" y="12851573"/>
            <a:ext cx="4838295"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https://communityhdi.org/</a:t>
            </a:r>
          </a:p>
        </p:txBody>
      </p:sp>
      <p:sp>
        <p:nvSpPr>
          <p:cNvPr id="631" name="Check out the interactive map at:"/>
          <p:cNvSpPr txBox="1"/>
          <p:nvPr/>
        </p:nvSpPr>
        <p:spPr>
          <a:xfrm>
            <a:off x="10812805" y="12883528"/>
            <a:ext cx="633994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Check out the interactive map at:</a:t>
            </a:r>
          </a:p>
        </p:txBody>
      </p:sp>
      <p:sp>
        <p:nvSpPr>
          <p:cNvPr id="632" name="HDI increases with city size"/>
          <p:cNvSpPr txBox="1"/>
          <p:nvPr/>
        </p:nvSpPr>
        <p:spPr>
          <a:xfrm>
            <a:off x="19941360" y="243196"/>
            <a:ext cx="4126231" cy="473391"/>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HDI increases with city size</a:t>
            </a:r>
          </a:p>
        </p:txBody>
      </p:sp>
      <p:sp>
        <p:nvSpPr>
          <p:cNvPr id="633" name="inequality increases with city size faster"/>
          <p:cNvSpPr txBox="1"/>
          <p:nvPr/>
        </p:nvSpPr>
        <p:spPr>
          <a:xfrm>
            <a:off x="19836368" y="5679183"/>
            <a:ext cx="4522610" cy="39940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1900">
                <a:solidFill>
                  <a:srgbClr val="FFFFFF"/>
                </a:solidFill>
                <a:latin typeface="Helvetica Neue Medium"/>
                <a:ea typeface="Helvetica Neue Medium"/>
                <a:cs typeface="Helvetica Neue Medium"/>
                <a:sym typeface="Helvetica Neue Medium"/>
              </a:defRPr>
            </a:lvl1pPr>
          </a:lstStyle>
          <a:p>
            <a:pPr/>
            <a:r>
              <a:t>inequality increases with city size faster</a:t>
            </a:r>
          </a:p>
        </p:txBody>
      </p:sp>
      <p:sp>
        <p:nvSpPr>
          <p:cNvPr id="634" name="https://papers.ssrn.com/sol3/papers.cfm?abstract_id=3961750"/>
          <p:cNvSpPr txBox="1"/>
          <p:nvPr/>
        </p:nvSpPr>
        <p:spPr>
          <a:xfrm>
            <a:off x="353687" y="12945401"/>
            <a:ext cx="875477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https://papers.ssrn.com/sol3/papers.cfm?abstract_id=3961750</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6" name="image5.jpg" descr="image5.jpg"/>
          <p:cNvPicPr>
            <a:picLocks noChangeAspect="1"/>
          </p:cNvPicPr>
          <p:nvPr/>
        </p:nvPicPr>
        <p:blipFill>
          <a:blip r:embed="rId2">
            <a:extLst/>
          </a:blip>
          <a:srcRect l="352" t="0" r="352" b="0"/>
          <a:stretch>
            <a:fillRect/>
          </a:stretch>
        </p:blipFill>
        <p:spPr>
          <a:xfrm>
            <a:off x="1806263" y="392310"/>
            <a:ext cx="10349249" cy="12931364"/>
          </a:xfrm>
          <a:prstGeom prst="rect">
            <a:avLst/>
          </a:prstGeom>
          <a:ln w="12700">
            <a:miter lim="400000"/>
          </a:ln>
        </p:spPr>
      </p:pic>
      <p:pic>
        <p:nvPicPr>
          <p:cNvPr id="637" name="Graphic 4" descr="Graphic 4"/>
          <p:cNvPicPr>
            <a:picLocks noChangeAspect="1"/>
          </p:cNvPicPr>
          <p:nvPr/>
        </p:nvPicPr>
        <p:blipFill>
          <a:blip r:embed="rId3">
            <a:extLst/>
          </a:blip>
          <a:stretch>
            <a:fillRect/>
          </a:stretch>
        </p:blipFill>
        <p:spPr>
          <a:xfrm>
            <a:off x="1288825" y="3787802"/>
            <a:ext cx="4296910" cy="4296910"/>
          </a:xfrm>
          <a:prstGeom prst="rect">
            <a:avLst/>
          </a:prstGeom>
          <a:ln w="12700">
            <a:miter lim="400000"/>
          </a:ln>
        </p:spPr>
      </p:pic>
      <p:sp>
        <p:nvSpPr>
          <p:cNvPr id="638" name="Line"/>
          <p:cNvSpPr/>
          <p:nvPr/>
        </p:nvSpPr>
        <p:spPr>
          <a:xfrm flipH="1">
            <a:off x="11304534" y="5334466"/>
            <a:ext cx="1747991" cy="1747991"/>
          </a:xfrm>
          <a:prstGeom prst="line">
            <a:avLst/>
          </a:prstGeom>
          <a:ln w="76200">
            <a:solidFill>
              <a:schemeClr val="accent1"/>
            </a:solidFill>
            <a:miter lim="400000"/>
            <a:tailEnd type="triangle"/>
          </a:ln>
        </p:spPr>
        <p:txBody>
          <a:bodyPr lIns="50800" tIns="50800" rIns="50800" bIns="50800" anchor="ctr"/>
          <a:lstStyle/>
          <a:p>
            <a:pPr/>
          </a:p>
        </p:txBody>
      </p:sp>
      <p:sp>
        <p:nvSpPr>
          <p:cNvPr id="639" name="better than Norway"/>
          <p:cNvSpPr txBox="1"/>
          <p:nvPr/>
        </p:nvSpPr>
        <p:spPr>
          <a:xfrm>
            <a:off x="13290208" y="4631674"/>
            <a:ext cx="3598775"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better than Norway</a:t>
            </a:r>
          </a:p>
        </p:txBody>
      </p:sp>
      <p:sp>
        <p:nvSpPr>
          <p:cNvPr id="640" name="Line"/>
          <p:cNvSpPr/>
          <p:nvPr/>
        </p:nvSpPr>
        <p:spPr>
          <a:xfrm flipH="1">
            <a:off x="10821857" y="5002591"/>
            <a:ext cx="2313914" cy="811401"/>
          </a:xfrm>
          <a:prstGeom prst="line">
            <a:avLst/>
          </a:prstGeom>
          <a:ln w="76200">
            <a:solidFill>
              <a:schemeClr val="accent1"/>
            </a:solidFill>
            <a:miter lim="400000"/>
            <a:tailEnd type="triangle"/>
          </a:ln>
        </p:spPr>
        <p:txBody>
          <a:bodyPr lIns="50800" tIns="50800" rIns="50800" bIns="50800" anchor="ctr"/>
          <a:lstStyle/>
          <a:p>
            <a:pPr/>
          </a:p>
        </p:txBody>
      </p:sp>
      <p:sp>
        <p:nvSpPr>
          <p:cNvPr id="641" name="Line"/>
          <p:cNvSpPr/>
          <p:nvPr/>
        </p:nvSpPr>
        <p:spPr>
          <a:xfrm flipH="1" flipV="1">
            <a:off x="10392611" y="7508347"/>
            <a:ext cx="3575172" cy="2822106"/>
          </a:xfrm>
          <a:prstGeom prst="line">
            <a:avLst/>
          </a:prstGeom>
          <a:ln w="76200">
            <a:solidFill>
              <a:schemeClr val="accent5">
                <a:hueOff val="-82419"/>
                <a:satOff val="-9513"/>
                <a:lumOff val="-16343"/>
              </a:schemeClr>
            </a:solidFill>
            <a:miter lim="400000"/>
            <a:tailEnd type="triangle"/>
          </a:ln>
        </p:spPr>
        <p:txBody>
          <a:bodyPr lIns="50800" tIns="50800" rIns="50800" bIns="50800" anchor="ctr"/>
          <a:lstStyle/>
          <a:p>
            <a:pPr/>
          </a:p>
        </p:txBody>
      </p:sp>
      <p:sp>
        <p:nvSpPr>
          <p:cNvPr id="642" name="worse than China or Mexico"/>
          <p:cNvSpPr txBox="1"/>
          <p:nvPr/>
        </p:nvSpPr>
        <p:spPr>
          <a:xfrm>
            <a:off x="14036168" y="10210082"/>
            <a:ext cx="5209338"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worse than China or Mexico</a:t>
            </a:r>
          </a:p>
        </p:txBody>
      </p:sp>
      <p:sp>
        <p:nvSpPr>
          <p:cNvPr id="643" name="Measuring the Human Development of Chicago neighborhoods"/>
          <p:cNvSpPr txBox="1"/>
          <p:nvPr/>
        </p:nvSpPr>
        <p:spPr>
          <a:xfrm>
            <a:off x="10072078" y="548959"/>
            <a:ext cx="13472859" cy="634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solidFill>
                  <a:srgbClr val="000000"/>
                </a:solidFill>
              </a:defRPr>
            </a:lvl1pPr>
          </a:lstStyle>
          <a:p>
            <a:pPr/>
            <a:r>
              <a:t>Measuring the Human Development of Chicago neighborhoods</a:t>
            </a:r>
          </a:p>
        </p:txBody>
      </p:sp>
      <p:sp>
        <p:nvSpPr>
          <p:cNvPr id="644" name="credit: Neil Sheth (UChicago)"/>
          <p:cNvSpPr txBox="1"/>
          <p:nvPr/>
        </p:nvSpPr>
        <p:spPr>
          <a:xfrm>
            <a:off x="4225145" y="11661274"/>
            <a:ext cx="404865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Neil Sheth (UChicago)</a:t>
            </a:r>
          </a:p>
        </p:txBody>
      </p:sp>
      <p:sp>
        <p:nvSpPr>
          <p:cNvPr id="645" name="https://www.nature.com/articles/s42949-023-00088-y"/>
          <p:cNvSpPr txBox="1"/>
          <p:nvPr/>
        </p:nvSpPr>
        <p:spPr>
          <a:xfrm>
            <a:off x="16498782" y="12991896"/>
            <a:ext cx="744230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https://www.nature.com/articles/s42949-023-00088-y</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7" name="Screenshot 2023-04-26 at 10.08.13 AM.jpg" descr="Screenshot 2023-04-26 at 10.08.13 AM.jpg"/>
          <p:cNvPicPr>
            <a:picLocks noChangeAspect="1"/>
          </p:cNvPicPr>
          <p:nvPr/>
        </p:nvPicPr>
        <p:blipFill>
          <a:blip r:embed="rId2">
            <a:extLst/>
          </a:blip>
          <a:stretch>
            <a:fillRect/>
          </a:stretch>
        </p:blipFill>
        <p:spPr>
          <a:xfrm>
            <a:off x="-13024" y="-191418"/>
            <a:ext cx="25024066" cy="14098836"/>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9" name="Screenshot 2024-10-31 at 11.32.02 AM.jpg" descr="Screenshot 2024-10-31 at 11.32.02 AM.jpg"/>
          <p:cNvPicPr>
            <a:picLocks noChangeAspect="1"/>
          </p:cNvPicPr>
          <p:nvPr/>
        </p:nvPicPr>
        <p:blipFill>
          <a:blip r:embed="rId2">
            <a:extLst/>
          </a:blip>
          <a:stretch>
            <a:fillRect/>
          </a:stretch>
        </p:blipFill>
        <p:spPr>
          <a:xfrm>
            <a:off x="3730462" y="62600"/>
            <a:ext cx="16923076" cy="13590800"/>
          </a:xfrm>
          <a:prstGeom prst="rect">
            <a:avLst/>
          </a:prstGeom>
          <a:ln w="12700">
            <a:miter lim="400000"/>
          </a:ln>
        </p:spPr>
      </p:pic>
      <p:sp>
        <p:nvSpPr>
          <p:cNvPr id="650" name="Where are the two biggest gradients?"/>
          <p:cNvSpPr txBox="1"/>
          <p:nvPr/>
        </p:nvSpPr>
        <p:spPr>
          <a:xfrm>
            <a:off x="14226277" y="4198625"/>
            <a:ext cx="7146647"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are the two biggest gradients?</a:t>
            </a:r>
          </a:p>
        </p:txBody>
      </p:sp>
      <p:sp>
        <p:nvSpPr>
          <p:cNvPr id="651" name="Why?"/>
          <p:cNvSpPr txBox="1"/>
          <p:nvPr/>
        </p:nvSpPr>
        <p:spPr>
          <a:xfrm>
            <a:off x="19227416" y="5253558"/>
            <a:ext cx="1168096"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Why?</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3" name="Figure_2_HDI.pdf" descr="Figure_2_HDI.pdf"/>
          <p:cNvPicPr>
            <a:picLocks noChangeAspect="1"/>
          </p:cNvPicPr>
          <p:nvPr/>
        </p:nvPicPr>
        <p:blipFill>
          <a:blip r:embed="rId2">
            <a:extLst/>
          </a:blip>
          <a:stretch>
            <a:fillRect/>
          </a:stretch>
        </p:blipFill>
        <p:spPr>
          <a:xfrm>
            <a:off x="607884" y="1768462"/>
            <a:ext cx="23168232" cy="10179076"/>
          </a:xfrm>
          <a:prstGeom prst="rect">
            <a:avLst/>
          </a:prstGeom>
          <a:ln w="12700">
            <a:miter lim="400000"/>
          </a:ln>
        </p:spPr>
      </p:pic>
      <p:sp>
        <p:nvSpPr>
          <p:cNvPr id="654" name="https://www.nature.com/articles/s42949-023-00088-y"/>
          <p:cNvSpPr txBox="1"/>
          <p:nvPr/>
        </p:nvSpPr>
        <p:spPr>
          <a:xfrm>
            <a:off x="16498782" y="12991896"/>
            <a:ext cx="744230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https://www.nature.com/articles/s42949-023-00088-y</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6" name="Screen Shot 2022-02-16 at 12.41.06 PM.jpg" descr="Screen Shot 2022-02-16 at 12.41.06 PM.jpg"/>
          <p:cNvPicPr>
            <a:picLocks noChangeAspect="1"/>
          </p:cNvPicPr>
          <p:nvPr/>
        </p:nvPicPr>
        <p:blipFill>
          <a:blip r:embed="rId2">
            <a:extLst/>
          </a:blip>
          <a:srcRect l="10" t="0" r="10" b="0"/>
          <a:stretch>
            <a:fillRect/>
          </a:stretch>
        </p:blipFill>
        <p:spPr>
          <a:xfrm>
            <a:off x="-207518" y="623880"/>
            <a:ext cx="24799036" cy="12468240"/>
          </a:xfrm>
          <a:prstGeom prst="rect">
            <a:avLst/>
          </a:prstGeom>
          <a:ln w="12700">
            <a:miter lim="400000"/>
          </a:ln>
        </p:spPr>
      </p:pic>
      <p:sp>
        <p:nvSpPr>
          <p:cNvPr id="657" name="https://communityhdi.org/"/>
          <p:cNvSpPr txBox="1"/>
          <p:nvPr/>
        </p:nvSpPr>
        <p:spPr>
          <a:xfrm>
            <a:off x="8921714" y="12864644"/>
            <a:ext cx="5021987"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https://communityhdi.org/</a:t>
            </a:r>
          </a:p>
        </p:txBody>
      </p:sp>
      <p:sp>
        <p:nvSpPr>
          <p:cNvPr id="658" name="Check it out:"/>
          <p:cNvSpPr txBox="1"/>
          <p:nvPr/>
        </p:nvSpPr>
        <p:spPr>
          <a:xfrm>
            <a:off x="6440050" y="12864644"/>
            <a:ext cx="2492960"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Check it out:</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0" name="Figure_3_HDI.jpg" descr="Figure_3_HDI.jpg"/>
          <p:cNvPicPr>
            <a:picLocks noChangeAspect="1"/>
          </p:cNvPicPr>
          <p:nvPr/>
        </p:nvPicPr>
        <p:blipFill>
          <a:blip r:embed="rId2">
            <a:extLst/>
          </a:blip>
          <a:stretch>
            <a:fillRect/>
          </a:stretch>
        </p:blipFill>
        <p:spPr>
          <a:xfrm>
            <a:off x="256546" y="-1"/>
            <a:ext cx="23870908" cy="13716001"/>
          </a:xfrm>
          <a:prstGeom prst="rect">
            <a:avLst/>
          </a:prstGeom>
          <a:ln w="12700">
            <a:miter lim="400000"/>
          </a:ln>
        </p:spPr>
      </p:pic>
      <p:sp>
        <p:nvSpPr>
          <p:cNvPr id="661" name="https://papers.ssrn.com/sol3/papers.cfm?abstract_id=3961750"/>
          <p:cNvSpPr txBox="1"/>
          <p:nvPr/>
        </p:nvSpPr>
        <p:spPr>
          <a:xfrm>
            <a:off x="-10945" y="13274833"/>
            <a:ext cx="875477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https://papers.ssrn.com/sol3/papers.cfm?abstract_id=3961750</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3" name="“Anna Karenina Principle” of Human Development"/>
          <p:cNvSpPr txBox="1"/>
          <p:nvPr/>
        </p:nvSpPr>
        <p:spPr>
          <a:xfrm>
            <a:off x="281298" y="477167"/>
            <a:ext cx="15139735" cy="8455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900">
                <a:solidFill>
                  <a:srgbClr val="000000"/>
                </a:solidFill>
              </a:defRPr>
            </a:lvl1pPr>
          </a:lstStyle>
          <a:p>
            <a:pPr/>
            <a:r>
              <a:t>“Anna Karenina Principle” of Human Development </a:t>
            </a:r>
          </a:p>
        </p:txBody>
      </p:sp>
      <p:sp>
        <p:nvSpPr>
          <p:cNvPr id="664" name="A deficiency in any one of a number of factors dooms an endeavor to failure.…"/>
          <p:cNvSpPr txBox="1"/>
          <p:nvPr/>
        </p:nvSpPr>
        <p:spPr>
          <a:xfrm>
            <a:off x="2683524" y="1542235"/>
            <a:ext cx="20252471" cy="1079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700"/>
              </a:spcBef>
              <a:defRPr sz="2900">
                <a:solidFill>
                  <a:srgbClr val="202122"/>
                </a:solidFill>
                <a:latin typeface="Helvetica"/>
                <a:ea typeface="Helvetica"/>
                <a:cs typeface="Helvetica"/>
                <a:sym typeface="Helvetica"/>
              </a:defRPr>
            </a:pPr>
            <a:r>
              <a:t>A deficiency in any </a:t>
            </a:r>
            <a:r>
              <a:rPr>
                <a:solidFill>
                  <a:srgbClr val="0645AD"/>
                </a:solidFill>
                <a:hlinkClick r:id="rId2" invalidUrl="" action="" tgtFrame="" tooltip="" history="1" highlightClick="0" endSnd="0"/>
              </a:rPr>
              <a:t>one of a number of factors</a:t>
            </a:r>
            <a:r>
              <a:t> dooms an endeavor to failure. </a:t>
            </a:r>
          </a:p>
          <a:p>
            <a:pPr algn="l" defTabSz="457200">
              <a:spcBef>
                <a:spcPts val="700"/>
              </a:spcBef>
              <a:defRPr sz="2900">
                <a:solidFill>
                  <a:srgbClr val="202122"/>
                </a:solidFill>
                <a:latin typeface="Helvetica"/>
                <a:ea typeface="Helvetica"/>
                <a:cs typeface="Helvetica"/>
                <a:sym typeface="Helvetica"/>
              </a:defRPr>
            </a:pPr>
            <a:r>
              <a:t>Consequently, a successful endeavor (subject to this principle) is one for which every possible deficiency has been avoided.</a:t>
            </a:r>
          </a:p>
        </p:txBody>
      </p:sp>
      <p:sp>
        <p:nvSpPr>
          <p:cNvPr id="665" name="All high human development communities are alike (“no problems”);…"/>
          <p:cNvSpPr txBox="1"/>
          <p:nvPr/>
        </p:nvSpPr>
        <p:spPr>
          <a:xfrm>
            <a:off x="-2104413" y="3866362"/>
            <a:ext cx="25418721" cy="1346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nSpc>
                <a:spcPct val="50000"/>
              </a:lnSpc>
              <a:defRPr b="1" sz="4000"/>
            </a:pPr>
            <a:r>
              <a:t>All </a:t>
            </a:r>
            <a:r>
              <a:rPr i="1"/>
              <a:t>high</a:t>
            </a:r>
            <a:r>
              <a:t> human development communities are alike (“no problems”); </a:t>
            </a:r>
          </a:p>
          <a:p>
            <a:pPr>
              <a:lnSpc>
                <a:spcPct val="50000"/>
              </a:lnSpc>
              <a:defRPr b="1" sz="4000"/>
            </a:pPr>
          </a:p>
          <a:p>
            <a:pPr>
              <a:lnSpc>
                <a:spcPct val="50000"/>
              </a:lnSpc>
              <a:defRPr b="1" sz="4000"/>
            </a:pPr>
            <a:r>
              <a:t>                                                 but each </a:t>
            </a:r>
            <a:r>
              <a:rPr i="1"/>
              <a:t>low</a:t>
            </a:r>
            <a:r>
              <a:t> human development community is challenged in its own way</a:t>
            </a:r>
          </a:p>
        </p:txBody>
      </p:sp>
      <p:sp>
        <p:nvSpPr>
          <p:cNvPr id="666" name="Solution: ensure systemic human capabilities  = education and health and decent real income"/>
          <p:cNvSpPr txBox="1"/>
          <p:nvPr/>
        </p:nvSpPr>
        <p:spPr>
          <a:xfrm>
            <a:off x="2475699" y="13024498"/>
            <a:ext cx="19432602" cy="609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400">
                <a:solidFill>
                  <a:srgbClr val="000000"/>
                </a:solidFill>
              </a:defRPr>
            </a:pPr>
            <a:r>
              <a:t>Solution: ensure systemic human capabilities  = education </a:t>
            </a:r>
            <a:r>
              <a:rPr i="1"/>
              <a:t>and</a:t>
            </a:r>
            <a:r>
              <a:t> health </a:t>
            </a:r>
            <a:r>
              <a:rPr i="1"/>
              <a:t>and</a:t>
            </a:r>
            <a:r>
              <a:t> decent real income </a:t>
            </a:r>
          </a:p>
        </p:txBody>
      </p:sp>
      <p:sp>
        <p:nvSpPr>
          <p:cNvPr id="667" name="https://en.wikipedia.org/wiki/Anna_Karenina_principle"/>
          <p:cNvSpPr txBox="1"/>
          <p:nvPr/>
        </p:nvSpPr>
        <p:spPr>
          <a:xfrm>
            <a:off x="16450062" y="2504173"/>
            <a:ext cx="74154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https://en.wikipedia.org/wiki/Anna_Karenina_principle</a:t>
            </a:r>
          </a:p>
        </p:txBody>
      </p:sp>
      <p:pic>
        <p:nvPicPr>
          <p:cNvPr id="668" name="Barchart_Rates_vs_HDI.pdf" descr="Barchart_Rates_vs_HDI.pdf"/>
          <p:cNvPicPr>
            <a:picLocks noChangeAspect="1"/>
          </p:cNvPicPr>
          <p:nvPr/>
        </p:nvPicPr>
        <p:blipFill>
          <a:blip r:embed="rId3">
            <a:extLst/>
          </a:blip>
          <a:stretch>
            <a:fillRect/>
          </a:stretch>
        </p:blipFill>
        <p:spPr>
          <a:xfrm>
            <a:off x="9856020" y="5714529"/>
            <a:ext cx="15507670" cy="6203068"/>
          </a:xfrm>
          <a:prstGeom prst="rect">
            <a:avLst/>
          </a:prstGeom>
          <a:ln w="12700">
            <a:miter lim="400000"/>
          </a:ln>
        </p:spPr>
      </p:pic>
      <p:grpSp>
        <p:nvGrpSpPr>
          <p:cNvPr id="706" name="Group"/>
          <p:cNvGrpSpPr/>
          <p:nvPr/>
        </p:nvGrpSpPr>
        <p:grpSpPr>
          <a:xfrm>
            <a:off x="485757" y="6058332"/>
            <a:ext cx="9281460" cy="6120396"/>
            <a:chOff x="0" y="0"/>
            <a:chExt cx="9281457" cy="6120395"/>
          </a:xfrm>
        </p:grpSpPr>
        <p:pic>
          <p:nvPicPr>
            <p:cNvPr id="669" name="Image" descr="Image"/>
            <p:cNvPicPr>
              <a:picLocks noChangeAspect="1"/>
            </p:cNvPicPr>
            <p:nvPr/>
          </p:nvPicPr>
          <p:blipFill>
            <a:blip r:embed="rId4">
              <a:extLst/>
            </a:blip>
            <a:stretch>
              <a:fillRect/>
            </a:stretch>
          </p:blipFill>
          <p:spPr>
            <a:xfrm>
              <a:off x="4223222" y="1998196"/>
              <a:ext cx="1036256" cy="2264411"/>
            </a:xfrm>
            <a:prstGeom prst="rect">
              <a:avLst/>
            </a:prstGeom>
            <a:ln w="12700" cap="flat">
              <a:noFill/>
              <a:miter lim="400000"/>
            </a:ln>
            <a:effectLst/>
          </p:spPr>
        </p:pic>
        <p:pic>
          <p:nvPicPr>
            <p:cNvPr id="670" name="Line Line" descr="Line Line"/>
            <p:cNvPicPr>
              <a:picLocks noChangeAspect="0"/>
            </p:cNvPicPr>
            <p:nvPr/>
          </p:nvPicPr>
          <p:blipFill>
            <a:blip r:embed="rId5">
              <a:extLst/>
            </a:blip>
            <a:stretch>
              <a:fillRect/>
            </a:stretch>
          </p:blipFill>
          <p:spPr>
            <a:xfrm rot="7558987">
              <a:off x="3113056" y="3807389"/>
              <a:ext cx="1330193" cy="101601"/>
            </a:xfrm>
            <a:prstGeom prst="rect">
              <a:avLst/>
            </a:prstGeom>
            <a:effectLst/>
          </p:spPr>
        </p:pic>
        <p:pic>
          <p:nvPicPr>
            <p:cNvPr id="672" name="Line Line" descr="Line Line"/>
            <p:cNvPicPr>
              <a:picLocks noChangeAspect="0"/>
            </p:cNvPicPr>
            <p:nvPr/>
          </p:nvPicPr>
          <p:blipFill>
            <a:blip r:embed="rId6">
              <a:extLst/>
            </a:blip>
            <a:stretch>
              <a:fillRect/>
            </a:stretch>
          </p:blipFill>
          <p:spPr>
            <a:xfrm rot="2700000">
              <a:off x="5127650" y="3644673"/>
              <a:ext cx="1229444" cy="101601"/>
            </a:xfrm>
            <a:prstGeom prst="rect">
              <a:avLst/>
            </a:prstGeom>
            <a:effectLst/>
          </p:spPr>
        </p:pic>
        <p:pic>
          <p:nvPicPr>
            <p:cNvPr id="674" name="Line Line" descr="Line Line"/>
            <p:cNvPicPr>
              <a:picLocks noChangeAspect="0"/>
            </p:cNvPicPr>
            <p:nvPr/>
          </p:nvPicPr>
          <p:blipFill>
            <a:blip r:embed="rId7">
              <a:extLst/>
            </a:blip>
            <a:stretch>
              <a:fillRect/>
            </a:stretch>
          </p:blipFill>
          <p:spPr>
            <a:xfrm rot="18900000">
              <a:off x="4861472" y="1695037"/>
              <a:ext cx="948796" cy="101601"/>
            </a:xfrm>
            <a:prstGeom prst="rect">
              <a:avLst/>
            </a:prstGeom>
            <a:effectLst/>
          </p:spPr>
        </p:pic>
        <p:pic>
          <p:nvPicPr>
            <p:cNvPr id="676" name="Line Line" descr="Line Line"/>
            <p:cNvPicPr>
              <a:picLocks noChangeAspect="0"/>
            </p:cNvPicPr>
            <p:nvPr/>
          </p:nvPicPr>
          <p:blipFill>
            <a:blip r:embed="rId8">
              <a:extLst/>
            </a:blip>
            <a:stretch>
              <a:fillRect/>
            </a:stretch>
          </p:blipFill>
          <p:spPr>
            <a:xfrm>
              <a:off x="5292819" y="2813887"/>
              <a:ext cx="1422416" cy="101601"/>
            </a:xfrm>
            <a:prstGeom prst="rect">
              <a:avLst/>
            </a:prstGeom>
            <a:effectLst/>
          </p:spPr>
        </p:pic>
        <p:pic>
          <p:nvPicPr>
            <p:cNvPr id="678" name="Line Line" descr="Line Line"/>
            <p:cNvPicPr>
              <a:picLocks noChangeAspect="0"/>
            </p:cNvPicPr>
            <p:nvPr/>
          </p:nvPicPr>
          <p:blipFill>
            <a:blip r:embed="rId9">
              <a:extLst/>
            </a:blip>
            <a:stretch>
              <a:fillRect/>
            </a:stretch>
          </p:blipFill>
          <p:spPr>
            <a:xfrm rot="12870851">
              <a:off x="3006762" y="1807724"/>
              <a:ext cx="1469865" cy="101601"/>
            </a:xfrm>
            <a:prstGeom prst="rect">
              <a:avLst/>
            </a:prstGeom>
            <a:effectLst/>
          </p:spPr>
        </p:pic>
        <p:pic>
          <p:nvPicPr>
            <p:cNvPr id="680" name="Line Line" descr="Line Line"/>
            <p:cNvPicPr>
              <a:picLocks noChangeAspect="0"/>
            </p:cNvPicPr>
            <p:nvPr/>
          </p:nvPicPr>
          <p:blipFill>
            <a:blip r:embed="rId10">
              <a:extLst/>
            </a:blip>
            <a:stretch>
              <a:fillRect/>
            </a:stretch>
          </p:blipFill>
          <p:spPr>
            <a:xfrm rot="11474099">
              <a:off x="1616649" y="2306189"/>
              <a:ext cx="2597143" cy="101601"/>
            </a:xfrm>
            <a:prstGeom prst="rect">
              <a:avLst/>
            </a:prstGeom>
            <a:effectLst/>
          </p:spPr>
        </p:pic>
        <p:pic>
          <p:nvPicPr>
            <p:cNvPr id="682" name="Line Line" descr="Line Line"/>
            <p:cNvPicPr>
              <a:picLocks noChangeAspect="0"/>
            </p:cNvPicPr>
            <p:nvPr/>
          </p:nvPicPr>
          <p:blipFill>
            <a:blip r:embed="rId11">
              <a:extLst/>
            </a:blip>
            <a:stretch>
              <a:fillRect/>
            </a:stretch>
          </p:blipFill>
          <p:spPr>
            <a:xfrm rot="15075766">
              <a:off x="3875541" y="1290549"/>
              <a:ext cx="1079517" cy="101601"/>
            </a:xfrm>
            <a:prstGeom prst="rect">
              <a:avLst/>
            </a:prstGeom>
            <a:effectLst/>
          </p:spPr>
        </p:pic>
        <p:sp>
          <p:nvSpPr>
            <p:cNvPr id="684" name="Job"/>
            <p:cNvSpPr txBox="1"/>
            <p:nvPr/>
          </p:nvSpPr>
          <p:spPr>
            <a:xfrm>
              <a:off x="5659528" y="980025"/>
              <a:ext cx="734868" cy="513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2700">
                  <a:solidFill>
                    <a:srgbClr val="000000"/>
                  </a:solidFill>
                  <a:latin typeface="Helvetica"/>
                  <a:ea typeface="Helvetica"/>
                  <a:cs typeface="Helvetica"/>
                  <a:sym typeface="Helvetica"/>
                </a:defRPr>
              </a:lvl1pPr>
            </a:lstStyle>
            <a:p>
              <a:pPr/>
              <a:r>
                <a:t>Job</a:t>
              </a:r>
            </a:p>
          </p:txBody>
        </p:sp>
        <p:sp>
          <p:nvSpPr>
            <p:cNvPr id="685" name="Health"/>
            <p:cNvSpPr txBox="1"/>
            <p:nvPr/>
          </p:nvSpPr>
          <p:spPr>
            <a:xfrm>
              <a:off x="6673825" y="2607994"/>
              <a:ext cx="1198120" cy="513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2600">
                  <a:solidFill>
                    <a:srgbClr val="000000"/>
                  </a:solidFill>
                  <a:latin typeface="Helvetica"/>
                  <a:ea typeface="Helvetica"/>
                  <a:cs typeface="Helvetica"/>
                  <a:sym typeface="Helvetica"/>
                </a:defRPr>
              </a:lvl1pPr>
            </a:lstStyle>
            <a:p>
              <a:pPr/>
              <a:r>
                <a:t>Health</a:t>
              </a:r>
            </a:p>
          </p:txBody>
        </p:sp>
        <p:sp>
          <p:nvSpPr>
            <p:cNvPr id="686" name="Transportation"/>
            <p:cNvSpPr txBox="1"/>
            <p:nvPr/>
          </p:nvSpPr>
          <p:spPr>
            <a:xfrm>
              <a:off x="5603361" y="4356759"/>
              <a:ext cx="2627688" cy="513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2600">
                  <a:solidFill>
                    <a:srgbClr val="000000"/>
                  </a:solidFill>
                  <a:latin typeface="Helvetica"/>
                  <a:ea typeface="Helvetica"/>
                  <a:cs typeface="Helvetica"/>
                  <a:sym typeface="Helvetica"/>
                </a:defRPr>
              </a:lvl1pPr>
            </a:lstStyle>
            <a:p>
              <a:pPr/>
              <a:r>
                <a:t>Transportation</a:t>
              </a:r>
            </a:p>
          </p:txBody>
        </p:sp>
        <p:sp>
          <p:nvSpPr>
            <p:cNvPr id="687" name="Education"/>
            <p:cNvSpPr txBox="1"/>
            <p:nvPr/>
          </p:nvSpPr>
          <p:spPr>
            <a:xfrm>
              <a:off x="2155531" y="4356756"/>
              <a:ext cx="1942957" cy="5133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defTabSz="584200">
                <a:defRPr sz="26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Education</a:t>
              </a:r>
              <a:r>
                <a:t> </a:t>
              </a:r>
            </a:p>
          </p:txBody>
        </p:sp>
        <p:sp>
          <p:nvSpPr>
            <p:cNvPr id="688" name="Shopping"/>
            <p:cNvSpPr txBox="1"/>
            <p:nvPr/>
          </p:nvSpPr>
          <p:spPr>
            <a:xfrm>
              <a:off x="-1" y="2734936"/>
              <a:ext cx="1761171" cy="513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2500">
                  <a:solidFill>
                    <a:srgbClr val="000000"/>
                  </a:solidFill>
                  <a:latin typeface="Helvetica"/>
                  <a:ea typeface="Helvetica"/>
                  <a:cs typeface="Helvetica"/>
                  <a:sym typeface="Helvetica"/>
                </a:defRPr>
              </a:lvl1pPr>
            </a:lstStyle>
            <a:p>
              <a:pPr/>
              <a:r>
                <a:t>Shopping</a:t>
              </a:r>
            </a:p>
          </p:txBody>
        </p:sp>
        <p:sp>
          <p:nvSpPr>
            <p:cNvPr id="689" name="Clean Air"/>
            <p:cNvSpPr txBox="1"/>
            <p:nvPr/>
          </p:nvSpPr>
          <p:spPr>
            <a:xfrm>
              <a:off x="1387861" y="879753"/>
              <a:ext cx="1668272" cy="513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2800">
                  <a:solidFill>
                    <a:srgbClr val="000000"/>
                  </a:solidFill>
                  <a:latin typeface="Helvetica"/>
                  <a:ea typeface="Helvetica"/>
                  <a:cs typeface="Helvetica"/>
                  <a:sym typeface="Helvetica"/>
                </a:defRPr>
              </a:lvl1pPr>
            </a:lstStyle>
            <a:p>
              <a:pPr/>
              <a:r>
                <a:t>Clean Air</a:t>
              </a:r>
            </a:p>
          </p:txBody>
        </p:sp>
        <p:pic>
          <p:nvPicPr>
            <p:cNvPr id="690" name="Line Line" descr="Line Line"/>
            <p:cNvPicPr>
              <a:picLocks noChangeAspect="0"/>
            </p:cNvPicPr>
            <p:nvPr/>
          </p:nvPicPr>
          <p:blipFill>
            <a:blip r:embed="rId12">
              <a:extLst/>
            </a:blip>
            <a:stretch>
              <a:fillRect/>
            </a:stretch>
          </p:blipFill>
          <p:spPr>
            <a:xfrm rot="5400000">
              <a:off x="4203715" y="4884007"/>
              <a:ext cx="1058418" cy="101601"/>
            </a:xfrm>
            <a:prstGeom prst="rect">
              <a:avLst/>
            </a:prstGeom>
            <a:effectLst/>
          </p:spPr>
        </p:pic>
        <p:sp>
          <p:nvSpPr>
            <p:cNvPr id="692" name="Nature"/>
            <p:cNvSpPr txBox="1"/>
            <p:nvPr/>
          </p:nvSpPr>
          <p:spPr>
            <a:xfrm>
              <a:off x="4110207" y="5607008"/>
              <a:ext cx="1238464" cy="513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2600">
                  <a:solidFill>
                    <a:srgbClr val="000000"/>
                  </a:solidFill>
                  <a:latin typeface="Helvetica"/>
                  <a:ea typeface="Helvetica"/>
                  <a:cs typeface="Helvetica"/>
                  <a:sym typeface="Helvetica"/>
                </a:defRPr>
              </a:lvl1pPr>
            </a:lstStyle>
            <a:p>
              <a:pPr/>
              <a:r>
                <a:t>Nature</a:t>
              </a:r>
            </a:p>
          </p:txBody>
        </p:sp>
        <p:sp>
          <p:nvSpPr>
            <p:cNvPr id="693" name="Safety"/>
            <p:cNvSpPr txBox="1"/>
            <p:nvPr/>
          </p:nvSpPr>
          <p:spPr>
            <a:xfrm>
              <a:off x="3058590" y="171114"/>
              <a:ext cx="1178302" cy="513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2800">
                  <a:solidFill>
                    <a:srgbClr val="000000"/>
                  </a:solidFill>
                  <a:latin typeface="Helvetica"/>
                  <a:ea typeface="Helvetica"/>
                  <a:cs typeface="Helvetica"/>
                  <a:sym typeface="Helvetica"/>
                </a:defRPr>
              </a:lvl1pPr>
            </a:lstStyle>
            <a:p>
              <a:pPr/>
              <a:r>
                <a:t>Safety</a:t>
              </a:r>
            </a:p>
          </p:txBody>
        </p:sp>
        <p:pic>
          <p:nvPicPr>
            <p:cNvPr id="694" name="Line Line" descr="Line Line"/>
            <p:cNvPicPr>
              <a:picLocks noChangeAspect="0"/>
            </p:cNvPicPr>
            <p:nvPr/>
          </p:nvPicPr>
          <p:blipFill>
            <a:blip r:embed="rId13">
              <a:extLst/>
            </a:blip>
            <a:stretch>
              <a:fillRect/>
            </a:stretch>
          </p:blipFill>
          <p:spPr>
            <a:xfrm rot="10446814">
              <a:off x="2172787" y="2929804"/>
              <a:ext cx="1994647" cy="101601"/>
            </a:xfrm>
            <a:prstGeom prst="rect">
              <a:avLst/>
            </a:prstGeom>
            <a:effectLst/>
          </p:spPr>
        </p:pic>
        <p:sp>
          <p:nvSpPr>
            <p:cNvPr id="696" name="Water"/>
            <p:cNvSpPr txBox="1"/>
            <p:nvPr/>
          </p:nvSpPr>
          <p:spPr>
            <a:xfrm>
              <a:off x="553252" y="1656698"/>
              <a:ext cx="1084165" cy="513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2700">
                  <a:solidFill>
                    <a:srgbClr val="000000"/>
                  </a:solidFill>
                  <a:latin typeface="Helvetica"/>
                  <a:ea typeface="Helvetica"/>
                  <a:cs typeface="Helvetica"/>
                  <a:sym typeface="Helvetica"/>
                </a:defRPr>
              </a:lvl1pPr>
            </a:lstStyle>
            <a:p>
              <a:pPr/>
              <a:r>
                <a:t>Water</a:t>
              </a:r>
            </a:p>
          </p:txBody>
        </p:sp>
        <p:pic>
          <p:nvPicPr>
            <p:cNvPr id="697" name="Line Line" descr="Line Line"/>
            <p:cNvPicPr>
              <a:picLocks noChangeAspect="0"/>
            </p:cNvPicPr>
            <p:nvPr/>
          </p:nvPicPr>
          <p:blipFill>
            <a:blip r:embed="rId14">
              <a:extLst/>
            </a:blip>
            <a:stretch>
              <a:fillRect/>
            </a:stretch>
          </p:blipFill>
          <p:spPr>
            <a:xfrm rot="20698542">
              <a:off x="5258735" y="2047718"/>
              <a:ext cx="2095759" cy="101601"/>
            </a:xfrm>
            <a:prstGeom prst="rect">
              <a:avLst/>
            </a:prstGeom>
            <a:effectLst/>
          </p:spPr>
        </p:pic>
        <p:sp>
          <p:nvSpPr>
            <p:cNvPr id="699" name="Recreation"/>
            <p:cNvSpPr txBox="1"/>
            <p:nvPr/>
          </p:nvSpPr>
          <p:spPr>
            <a:xfrm>
              <a:off x="7317859" y="1247450"/>
              <a:ext cx="1963599" cy="513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2600">
                  <a:solidFill>
                    <a:srgbClr val="000000"/>
                  </a:solidFill>
                  <a:latin typeface="Helvetica"/>
                  <a:ea typeface="Helvetica"/>
                  <a:cs typeface="Helvetica"/>
                  <a:sym typeface="Helvetica"/>
                </a:defRPr>
              </a:lvl1pPr>
            </a:lstStyle>
            <a:p>
              <a:pPr/>
              <a:r>
                <a:t>Recreation</a:t>
              </a:r>
            </a:p>
          </p:txBody>
        </p:sp>
        <p:pic>
          <p:nvPicPr>
            <p:cNvPr id="700" name="Line Line" descr="Line Line"/>
            <p:cNvPicPr>
              <a:picLocks noChangeAspect="0"/>
            </p:cNvPicPr>
            <p:nvPr/>
          </p:nvPicPr>
          <p:blipFill>
            <a:blip r:embed="rId15">
              <a:extLst/>
            </a:blip>
            <a:stretch>
              <a:fillRect/>
            </a:stretch>
          </p:blipFill>
          <p:spPr>
            <a:xfrm rot="17898917">
              <a:off x="4395543" y="1085646"/>
              <a:ext cx="1481085" cy="101601"/>
            </a:xfrm>
            <a:prstGeom prst="rect">
              <a:avLst/>
            </a:prstGeom>
            <a:effectLst/>
          </p:spPr>
        </p:pic>
        <p:sp>
          <p:nvSpPr>
            <p:cNvPr id="702" name="Child Care"/>
            <p:cNvSpPr txBox="1"/>
            <p:nvPr/>
          </p:nvSpPr>
          <p:spPr>
            <a:xfrm>
              <a:off x="4790919" y="0"/>
              <a:ext cx="1902906" cy="5133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2500">
                  <a:solidFill>
                    <a:srgbClr val="000000"/>
                  </a:solidFill>
                  <a:latin typeface="Helvetica"/>
                  <a:ea typeface="Helvetica"/>
                  <a:cs typeface="Helvetica"/>
                  <a:sym typeface="Helvetica"/>
                </a:defRPr>
              </a:lvl1pPr>
            </a:lstStyle>
            <a:p>
              <a:pPr/>
              <a:r>
                <a:t>Child Care</a:t>
              </a:r>
            </a:p>
          </p:txBody>
        </p:sp>
        <p:sp>
          <p:nvSpPr>
            <p:cNvPr id="703" name="Housing"/>
            <p:cNvSpPr txBox="1"/>
            <p:nvPr/>
          </p:nvSpPr>
          <p:spPr>
            <a:xfrm>
              <a:off x="325342" y="3813173"/>
              <a:ext cx="1539985" cy="5133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defTabSz="584200">
                <a:defRPr b="1" sz="2600">
                  <a:solidFill>
                    <a:srgbClr val="000000"/>
                  </a:solidFill>
                  <a:latin typeface="Helvetica"/>
                  <a:ea typeface="Helvetica"/>
                  <a:cs typeface="Helvetica"/>
                  <a:sym typeface="Helvetica"/>
                </a:defRPr>
              </a:lvl1pPr>
            </a:lstStyle>
            <a:p>
              <a:pPr/>
              <a:r>
                <a:t>Housing</a:t>
              </a:r>
            </a:p>
          </p:txBody>
        </p:sp>
        <p:pic>
          <p:nvPicPr>
            <p:cNvPr id="704" name="Line Line" descr="Line Line"/>
            <p:cNvPicPr>
              <a:picLocks noChangeAspect="0"/>
            </p:cNvPicPr>
            <p:nvPr/>
          </p:nvPicPr>
          <p:blipFill>
            <a:blip r:embed="rId16">
              <a:extLst/>
            </a:blip>
            <a:stretch>
              <a:fillRect/>
            </a:stretch>
          </p:blipFill>
          <p:spPr>
            <a:xfrm rot="9936034">
              <a:off x="1832898" y="3417564"/>
              <a:ext cx="2305575" cy="101601"/>
            </a:xfrm>
            <a:prstGeom prst="rect">
              <a:avLst/>
            </a:prstGeom>
            <a:effectLst/>
          </p:spPr>
        </p:pic>
      </p:grpSp>
      <p:sp>
        <p:nvSpPr>
          <p:cNvPr id="707" name="All vary together with human development"/>
          <p:cNvSpPr txBox="1"/>
          <p:nvPr/>
        </p:nvSpPr>
        <p:spPr>
          <a:xfrm>
            <a:off x="8673261" y="11686502"/>
            <a:ext cx="7037478" cy="52308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800">
                <a:solidFill>
                  <a:srgbClr val="FFFFFF"/>
                </a:solidFill>
                <a:latin typeface="Helvetica Neue Medium"/>
                <a:ea typeface="Helvetica Neue Medium"/>
                <a:cs typeface="Helvetica Neue Medium"/>
                <a:sym typeface="Helvetica Neue Medium"/>
              </a:defRPr>
            </a:lvl1pPr>
          </a:lstStyle>
          <a:p>
            <a:pPr/>
            <a:r>
              <a:t>All vary together with human development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9" name="Capital_in_the_Twenty-First_Century_(front_cover).jpg" descr="Capital_in_the_Twenty-First_Century_(front_cover).jpg"/>
          <p:cNvPicPr>
            <a:picLocks noChangeAspect="1"/>
          </p:cNvPicPr>
          <p:nvPr/>
        </p:nvPicPr>
        <p:blipFill>
          <a:blip r:embed="rId3">
            <a:extLst/>
          </a:blip>
          <a:stretch>
            <a:fillRect/>
          </a:stretch>
        </p:blipFill>
        <p:spPr>
          <a:xfrm>
            <a:off x="135028" y="108688"/>
            <a:ext cx="4907683" cy="7409264"/>
          </a:xfrm>
          <a:prstGeom prst="rect">
            <a:avLst/>
          </a:prstGeom>
          <a:ln w="12700">
            <a:miter lim="400000"/>
          </a:ln>
        </p:spPr>
      </p:pic>
      <p:pic>
        <p:nvPicPr>
          <p:cNvPr id="210" name="Top1percentIncomePiketty.png" descr="Top1percentIncomePiketty.png"/>
          <p:cNvPicPr>
            <a:picLocks noChangeAspect="1"/>
          </p:cNvPicPr>
          <p:nvPr/>
        </p:nvPicPr>
        <p:blipFill>
          <a:blip r:embed="rId4">
            <a:extLst/>
          </a:blip>
          <a:stretch>
            <a:fillRect/>
          </a:stretch>
        </p:blipFill>
        <p:spPr>
          <a:xfrm>
            <a:off x="5393638" y="2224875"/>
            <a:ext cx="15531881" cy="11266499"/>
          </a:xfrm>
          <a:prstGeom prst="rect">
            <a:avLst/>
          </a:prstGeom>
          <a:ln w="12700">
            <a:miter lim="400000"/>
          </a:ln>
        </p:spPr>
      </p:pic>
      <p:pic>
        <p:nvPicPr>
          <p:cNvPr id="211" name="Piketty_in_Cambridge_3_crop.jpg" descr="Piketty_in_Cambridge_3_crop.jpg"/>
          <p:cNvPicPr>
            <a:picLocks noChangeAspect="1"/>
          </p:cNvPicPr>
          <p:nvPr/>
        </p:nvPicPr>
        <p:blipFill>
          <a:blip r:embed="rId5">
            <a:extLst/>
          </a:blip>
          <a:stretch>
            <a:fillRect/>
          </a:stretch>
        </p:blipFill>
        <p:spPr>
          <a:xfrm>
            <a:off x="21059004" y="277779"/>
            <a:ext cx="3057167" cy="3946524"/>
          </a:xfrm>
          <a:prstGeom prst="rect">
            <a:avLst/>
          </a:prstGeom>
          <a:ln w="12700">
            <a:miter lim="400000"/>
          </a:ln>
        </p:spPr>
      </p:pic>
      <p:sp>
        <p:nvSpPr>
          <p:cNvPr id="212" name="Thomas Picketty"/>
          <p:cNvSpPr txBox="1"/>
          <p:nvPr/>
        </p:nvSpPr>
        <p:spPr>
          <a:xfrm>
            <a:off x="21055815" y="4314478"/>
            <a:ext cx="2385188" cy="4776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200">
                <a:solidFill>
                  <a:srgbClr val="000000"/>
                </a:solidFill>
              </a:defRPr>
            </a:lvl1pPr>
          </a:lstStyle>
          <a:p>
            <a:pPr/>
            <a:r>
              <a:t>Thomas Picketty</a:t>
            </a:r>
          </a:p>
        </p:txBody>
      </p:sp>
      <p:sp>
        <p:nvSpPr>
          <p:cNvPr id="213" name="2013"/>
          <p:cNvSpPr txBox="1"/>
          <p:nvPr/>
        </p:nvSpPr>
        <p:spPr>
          <a:xfrm>
            <a:off x="3960280" y="7544931"/>
            <a:ext cx="105940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2013</a:t>
            </a:r>
          </a:p>
        </p:txBody>
      </p:sp>
      <p:sp>
        <p:nvSpPr>
          <p:cNvPr id="214" name="The Classic Approach to Economic Inequality"/>
          <p:cNvSpPr txBox="1"/>
          <p:nvPr/>
        </p:nvSpPr>
        <p:spPr>
          <a:xfrm>
            <a:off x="7812989" y="572151"/>
            <a:ext cx="8758022"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Classic Approach to Economic Inequality </a:t>
            </a:r>
          </a:p>
        </p:txBody>
      </p:sp>
      <p:sp>
        <p:nvSpPr>
          <p:cNvPr id="215" name="nations"/>
          <p:cNvSpPr txBox="1"/>
          <p:nvPr/>
        </p:nvSpPr>
        <p:spPr>
          <a:xfrm>
            <a:off x="11638026" y="1460386"/>
            <a:ext cx="110794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nations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9" name="TaxRateAndGrowthPiketty10_10.png" descr="TaxRateAndGrowthPiketty10_10.png"/>
          <p:cNvPicPr>
            <a:picLocks noChangeAspect="1"/>
          </p:cNvPicPr>
          <p:nvPr/>
        </p:nvPicPr>
        <p:blipFill>
          <a:blip r:embed="rId3">
            <a:extLst/>
          </a:blip>
          <a:stretch>
            <a:fillRect/>
          </a:stretch>
        </p:blipFill>
        <p:spPr>
          <a:xfrm>
            <a:off x="3060700" y="-100697"/>
            <a:ext cx="18288000" cy="13265729"/>
          </a:xfrm>
          <a:prstGeom prst="rect">
            <a:avLst/>
          </a:prstGeom>
          <a:ln w="12700">
            <a:miter lim="400000"/>
          </a:ln>
        </p:spPr>
      </p:pic>
      <p:sp>
        <p:nvSpPr>
          <p:cNvPr id="220" name="g= growth rate of the economy"/>
          <p:cNvSpPr txBox="1"/>
          <p:nvPr/>
        </p:nvSpPr>
        <p:spPr>
          <a:xfrm>
            <a:off x="4762436" y="10146872"/>
            <a:ext cx="5572253"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g= growth rate of the economy</a:t>
            </a:r>
          </a:p>
        </p:txBody>
      </p:sp>
      <p:sp>
        <p:nvSpPr>
          <p:cNvPr id="221" name="s= return rate on capital"/>
          <p:cNvSpPr txBox="1"/>
          <p:nvPr/>
        </p:nvSpPr>
        <p:spPr>
          <a:xfrm>
            <a:off x="6816169" y="3985388"/>
            <a:ext cx="4358006"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 return rate on capital</a:t>
            </a:r>
          </a:p>
        </p:txBody>
      </p:sp>
      <p:sp>
        <p:nvSpPr>
          <p:cNvPr id="222" name="Rectangle"/>
          <p:cNvSpPr/>
          <p:nvPr/>
        </p:nvSpPr>
        <p:spPr>
          <a:xfrm>
            <a:off x="18066146" y="342924"/>
            <a:ext cx="3442605" cy="11629594"/>
          </a:xfrm>
          <a:prstGeom prst="rect">
            <a:avLst/>
          </a:prstGeom>
          <a:solidFill>
            <a:srgbClr val="F8BA00">
              <a:alpha val="45242"/>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3" name="unknown"/>
          <p:cNvSpPr txBox="1"/>
          <p:nvPr/>
        </p:nvSpPr>
        <p:spPr>
          <a:xfrm>
            <a:off x="18465874" y="829806"/>
            <a:ext cx="193195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unknown</a:t>
            </a:r>
          </a:p>
        </p:txBody>
      </p:sp>
      <p:sp>
        <p:nvSpPr>
          <p:cNvPr id="224" name="Equation"/>
          <p:cNvSpPr txBox="1"/>
          <p:nvPr/>
        </p:nvSpPr>
        <p:spPr>
          <a:xfrm>
            <a:off x="7919775" y="6327085"/>
            <a:ext cx="3621413" cy="163798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5500" i="1">
                          <a:solidFill>
                            <a:srgbClr val="000000"/>
                          </a:solidFill>
                          <a:latin typeface="Cambria Math" panose="02040503050406030204" pitchFamily="18" charset="0"/>
                        </a:rPr>
                      </m:ctrlPr>
                      <m:type m:val="bar"/>
                    </m:fPr>
                    <m:num>
                      <m:r>
                        <m:rPr>
                          <m:sty m:val="p"/>
                        </m:rPr>
                        <a:rPr xmlns:a="http://schemas.openxmlformats.org/drawingml/2006/main" sz="5500" i="1">
                          <a:solidFill>
                            <a:srgbClr val="000000"/>
                          </a:solidFill>
                          <a:latin typeface="Cambria Math" panose="02040503050406030204" pitchFamily="18" charset="0"/>
                        </a:rPr>
                        <m:t>wealth</m:t>
                      </m:r>
                    </m:num>
                    <m:den>
                      <m:r>
                        <m:rPr>
                          <m:sty m:val="p"/>
                        </m:rPr>
                        <a:rPr xmlns:a="http://schemas.openxmlformats.org/drawingml/2006/main" sz="5500" i="1">
                          <a:solidFill>
                            <a:srgbClr val="000000"/>
                          </a:solidFill>
                          <a:latin typeface="Cambria Math" panose="02040503050406030204" pitchFamily="18" charset="0"/>
                        </a:rPr>
                        <m:t>income</m:t>
                      </m:r>
                    </m:den>
                  </m:f>
                  <m:r>
                    <a:rPr xmlns:a="http://schemas.openxmlformats.org/drawingml/2006/main" sz="5500" i="1">
                      <a:solidFill>
                        <a:srgbClr val="000000"/>
                      </a:solidFill>
                      <a:latin typeface="Cambria Math" panose="02040503050406030204" pitchFamily="18" charset="0"/>
                    </a:rPr>
                    <m:t>=</m:t>
                  </m:r>
                  <m:f>
                    <m:fPr>
                      <m:ctrlPr>
                        <a:rPr xmlns:a="http://schemas.openxmlformats.org/drawingml/2006/main" sz="5500" i="1">
                          <a:solidFill>
                            <a:srgbClr val="000000"/>
                          </a:solidFill>
                          <a:latin typeface="Cambria Math" panose="02040503050406030204" pitchFamily="18" charset="0"/>
                        </a:rPr>
                      </m:ctrlPr>
                      <m:type m:val="bar"/>
                    </m:fPr>
                    <m:num>
                      <m:r>
                        <a:rPr xmlns:a="http://schemas.openxmlformats.org/drawingml/2006/main" sz="5500" i="1">
                          <a:solidFill>
                            <a:srgbClr val="000000"/>
                          </a:solidFill>
                          <a:latin typeface="Cambria Math" panose="02040503050406030204" pitchFamily="18" charset="0"/>
                        </a:rPr>
                        <m:t>s</m:t>
                      </m:r>
                    </m:num>
                    <m:den>
                      <m:r>
                        <a:rPr xmlns:a="http://schemas.openxmlformats.org/drawingml/2006/main" sz="5500" i="1">
                          <a:solidFill>
                            <a:srgbClr val="000000"/>
                          </a:solidFill>
                          <a:latin typeface="Cambria Math" panose="02040503050406030204" pitchFamily="18" charset="0"/>
                        </a:rPr>
                        <m:t>g</m:t>
                      </m:r>
                    </m:den>
                  </m:f>
                </m:oMath>
              </m:oMathPara>
            </a14:m>
            <a:endParaRPr sz="5500"/>
          </a:p>
        </p:txBody>
      </p:sp>
      <p:sp>
        <p:nvSpPr>
          <p:cNvPr id="225" name="Harrod-Domar-Solow Formula:"/>
          <p:cNvSpPr txBox="1"/>
          <p:nvPr/>
        </p:nvSpPr>
        <p:spPr>
          <a:xfrm>
            <a:off x="4771008" y="5324841"/>
            <a:ext cx="5555108"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Harrod-Domar-Solow Formula:</a:t>
            </a:r>
          </a:p>
        </p:txBody>
      </p:sp>
      <p:sp>
        <p:nvSpPr>
          <p:cNvPr id="226" name="mostly land"/>
          <p:cNvSpPr txBox="1"/>
          <p:nvPr/>
        </p:nvSpPr>
        <p:spPr>
          <a:xfrm>
            <a:off x="5380448" y="2616262"/>
            <a:ext cx="238955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mostly land</a:t>
            </a:r>
          </a:p>
        </p:txBody>
      </p:sp>
      <p:sp>
        <p:nvSpPr>
          <p:cNvPr id="227" name="postwar…"/>
          <p:cNvSpPr txBox="1"/>
          <p:nvPr/>
        </p:nvSpPr>
        <p:spPr>
          <a:xfrm>
            <a:off x="13525838" y="3082469"/>
            <a:ext cx="2565121"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postwar </a:t>
            </a:r>
          </a:p>
          <a:p>
            <a:pPr defTabSz="821531">
              <a:defRPr b="1" sz="3200">
                <a:solidFill>
                  <a:srgbClr val="000000"/>
                </a:solidFill>
              </a:defRPr>
            </a:pPr>
            <a:r>
              <a:t>20th century</a:t>
            </a:r>
          </a:p>
        </p:txBody>
      </p:sp>
      <p:sp>
        <p:nvSpPr>
          <p:cNvPr id="228" name="mostly “return on wages”"/>
          <p:cNvSpPr txBox="1"/>
          <p:nvPr/>
        </p:nvSpPr>
        <p:spPr>
          <a:xfrm>
            <a:off x="4793518" y="10928954"/>
            <a:ext cx="356341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mostly “return on wages”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But many sources and forms of inequality…"/>
          <p:cNvSpPr txBox="1"/>
          <p:nvPr>
            <p:ph type="body" sz="half" idx="1"/>
          </p:nvPr>
        </p:nvSpPr>
        <p:spPr>
          <a:prstGeom prst="rect">
            <a:avLst/>
          </a:prstGeom>
        </p:spPr>
        <p:txBody>
          <a:bodyPr/>
          <a:lstStyle>
            <a:lvl1pPr>
              <a:defRPr spc="-144" sz="7200"/>
            </a:lvl1pPr>
          </a:lstStyle>
          <a:p>
            <a:pPr/>
            <a:r>
              <a:t>But many sources and forms of inequality…</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Screen Shot 2018-11-14 at 11.09.12 PM.png" descr="Screen Shot 2018-11-14 at 11.09.12 PM.png"/>
          <p:cNvPicPr>
            <a:picLocks noChangeAspect="1"/>
          </p:cNvPicPr>
          <p:nvPr/>
        </p:nvPicPr>
        <p:blipFill>
          <a:blip r:embed="rId3">
            <a:extLst/>
          </a:blip>
          <a:stretch>
            <a:fillRect/>
          </a:stretch>
        </p:blipFill>
        <p:spPr>
          <a:xfrm>
            <a:off x="5825132" y="378507"/>
            <a:ext cx="12733736" cy="6804423"/>
          </a:xfrm>
          <a:prstGeom prst="rect">
            <a:avLst/>
          </a:prstGeom>
          <a:ln w="12700">
            <a:miter lim="400000"/>
          </a:ln>
        </p:spPr>
      </p:pic>
      <p:pic>
        <p:nvPicPr>
          <p:cNvPr id="237" name="Screen Shot 2018-11-14 at 11.23.14 PM.png" descr="Screen Shot 2018-11-14 at 11.23.14 PM.png"/>
          <p:cNvPicPr>
            <a:picLocks noChangeAspect="1"/>
          </p:cNvPicPr>
          <p:nvPr/>
        </p:nvPicPr>
        <p:blipFill>
          <a:blip r:embed="rId4">
            <a:extLst/>
          </a:blip>
          <a:stretch>
            <a:fillRect/>
          </a:stretch>
        </p:blipFill>
        <p:spPr>
          <a:xfrm>
            <a:off x="5666244" y="8086482"/>
            <a:ext cx="13051512" cy="463784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Screen Shot 2018-11-14 at 11.10.21 PM.png" descr="Screen Shot 2018-11-14 at 11.10.21 PM.png"/>
          <p:cNvPicPr>
            <a:picLocks noChangeAspect="1"/>
          </p:cNvPicPr>
          <p:nvPr/>
        </p:nvPicPr>
        <p:blipFill>
          <a:blip r:embed="rId3">
            <a:extLst/>
          </a:blip>
          <a:stretch>
            <a:fillRect/>
          </a:stretch>
        </p:blipFill>
        <p:spPr>
          <a:xfrm>
            <a:off x="5473891" y="-275326"/>
            <a:ext cx="12714309" cy="10165305"/>
          </a:xfrm>
          <a:prstGeom prst="rect">
            <a:avLst/>
          </a:prstGeom>
          <a:ln w="12700">
            <a:miter lim="400000"/>
          </a:ln>
        </p:spPr>
      </p:pic>
      <p:pic>
        <p:nvPicPr>
          <p:cNvPr id="242" name="Screen Shot 2018-11-14 at 11.10.32 PM.png" descr="Screen Shot 2018-11-14 at 11.10.32 PM.png"/>
          <p:cNvPicPr>
            <a:picLocks noChangeAspect="1"/>
          </p:cNvPicPr>
          <p:nvPr/>
        </p:nvPicPr>
        <p:blipFill>
          <a:blip r:embed="rId4">
            <a:extLst/>
          </a:blip>
          <a:stretch>
            <a:fillRect/>
          </a:stretch>
        </p:blipFill>
        <p:spPr>
          <a:xfrm>
            <a:off x="5232006" y="9868237"/>
            <a:ext cx="12334553" cy="4703986"/>
          </a:xfrm>
          <a:prstGeom prst="rect">
            <a:avLst/>
          </a:prstGeom>
          <a:ln w="12700">
            <a:miter lim="400000"/>
          </a:ln>
        </p:spPr>
      </p:pic>
      <p:sp>
        <p:nvSpPr>
          <p:cNvPr id="243" name="Rectangle"/>
          <p:cNvSpPr/>
          <p:nvPr/>
        </p:nvSpPr>
        <p:spPr>
          <a:xfrm>
            <a:off x="17442656" y="-274539"/>
            <a:ext cx="1785938" cy="10722532"/>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4" name="credit: Stiglitz, Scientific American (2018)"/>
          <p:cNvSpPr txBox="1"/>
          <p:nvPr/>
        </p:nvSpPr>
        <p:spPr>
          <a:xfrm>
            <a:off x="13287311" y="12724575"/>
            <a:ext cx="7334378"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Stiglitz, Scientific American (2018)</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